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05" r:id="rId4"/>
    <p:sldId id="274" r:id="rId5"/>
    <p:sldId id="260" r:id="rId6"/>
    <p:sldId id="275" r:id="rId7"/>
    <p:sldId id="278" r:id="rId8"/>
    <p:sldId id="315" r:id="rId9"/>
    <p:sldId id="282" r:id="rId10"/>
    <p:sldId id="285" r:id="rId11"/>
    <p:sldId id="317" r:id="rId12"/>
    <p:sldId id="286" r:id="rId13"/>
    <p:sldId id="287" r:id="rId14"/>
    <p:sldId id="318" r:id="rId15"/>
    <p:sldId id="292" r:id="rId16"/>
    <p:sldId id="293" r:id="rId17"/>
    <p:sldId id="319" r:id="rId18"/>
    <p:sldId id="294" r:id="rId19"/>
    <p:sldId id="295" r:id="rId20"/>
    <p:sldId id="320" r:id="rId21"/>
    <p:sldId id="279" r:id="rId22"/>
    <p:sldId id="280" r:id="rId23"/>
    <p:sldId id="321" r:id="rId24"/>
    <p:sldId id="259" r:id="rId25"/>
    <p:sldId id="262" r:id="rId26"/>
    <p:sldId id="31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Customers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04F-417B-9C34-E14D3B47BE8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04F-417B-9C34-E14D3B47BE8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04F-417B-9C34-E14D3B47BE8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04F-417B-9C34-E14D3B47BE8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04F-417B-9C34-E14D3B47BE8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04F-417B-9C34-E14D3B47BE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0%</c:formatCode>
                <c:ptCount val="6"/>
                <c:pt idx="0">
                  <c:v>0.15</c:v>
                </c:pt>
                <c:pt idx="1">
                  <c:v>0.21</c:v>
                </c:pt>
                <c:pt idx="2">
                  <c:v>0.13</c:v>
                </c:pt>
                <c:pt idx="3">
                  <c:v>0.14000000000000001</c:v>
                </c:pt>
                <c:pt idx="4">
                  <c:v>0.1</c:v>
                </c:pt>
                <c:pt idx="5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99-4169-A9EF-EF52F10253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 Now and After (in $1000)</a:t>
            </a:r>
          </a:p>
        </c:rich>
      </c:tx>
      <c:layout>
        <c:manualLayout>
          <c:xMode val="edge"/>
          <c:yMode val="edge"/>
          <c:x val="0.3300422229829966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Favorite Fans</c:v>
                </c:pt>
                <c:pt idx="1">
                  <c:v>Cozy Comforters</c:v>
                </c:pt>
                <c:pt idx="2">
                  <c:v>Carfty Crafters</c:v>
                </c:pt>
                <c:pt idx="3">
                  <c:v>Season Seekers</c:v>
                </c:pt>
                <c:pt idx="4">
                  <c:v>Joyous Jewels</c:v>
                </c:pt>
                <c:pt idx="5">
                  <c:v>Delightful Decorators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248.75517000000002</c:v>
                </c:pt>
                <c:pt idx="1">
                  <c:v>129.60243</c:v>
                </c:pt>
                <c:pt idx="2">
                  <c:v>208.99825000000001</c:v>
                </c:pt>
                <c:pt idx="3">
                  <c:v>90.04992</c:v>
                </c:pt>
                <c:pt idx="4">
                  <c:v>62.756980000000006</c:v>
                </c:pt>
                <c:pt idx="5">
                  <c:v>71.563639999999992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0-4507-B011-D2B336B3CC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Favorite Fans</c:v>
                </c:pt>
                <c:pt idx="1">
                  <c:v>Cozy Comforters</c:v>
                </c:pt>
                <c:pt idx="2">
                  <c:v>Carfty Crafters</c:v>
                </c:pt>
                <c:pt idx="3">
                  <c:v>Season Seekers</c:v>
                </c:pt>
                <c:pt idx="4">
                  <c:v>Joyous Jewels</c:v>
                </c:pt>
                <c:pt idx="5">
                  <c:v>Delightful Decorators</c:v>
                </c:pt>
              </c:strCache>
            </c:strRef>
          </c:cat>
          <c:val>
            <c:numRef>
              <c:f>Sheet1!$C$2:$C$7</c:f>
              <c:numCache>
                <c:formatCode>0</c:formatCode>
                <c:ptCount val="6"/>
                <c:pt idx="0">
                  <c:v>285.59517000000005</c:v>
                </c:pt>
                <c:pt idx="1">
                  <c:v>154.65143</c:v>
                </c:pt>
                <c:pt idx="2">
                  <c:v>217.85425000000001</c:v>
                </c:pt>
                <c:pt idx="3">
                  <c:v>96.178920000000005</c:v>
                </c:pt>
                <c:pt idx="4">
                  <c:v>67.119980000000012</c:v>
                </c:pt>
                <c:pt idx="5">
                  <c:v>74.501639999999995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20-4507-B011-D2B336B3CC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16029440"/>
        <c:axId val="716029112"/>
      </c:barChart>
      <c:catAx>
        <c:axId val="716029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29112"/>
        <c:crosses val="autoZero"/>
        <c:auto val="1"/>
        <c:lblAlgn val="ctr"/>
        <c:lblOffset val="100"/>
        <c:noMultiLvlLbl val="0"/>
      </c:catAx>
      <c:valAx>
        <c:axId val="716029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Revenue in $k</a:t>
                </a:r>
              </a:p>
            </c:rich>
          </c:tx>
          <c:layout>
            <c:manualLayout>
              <c:xMode val="edge"/>
              <c:yMode val="edge"/>
              <c:x val="3.6231884057971015E-3"/>
              <c:y val="0.3590212941398714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29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818E06-788B-4A77-A4AE-E9806101AD9C}" type="doc">
      <dgm:prSet loTypeId="urn:microsoft.com/office/officeart/2005/8/layout/arrow5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CC224B5-EB4F-40EF-8962-D4F11F582980}">
      <dgm:prSet/>
      <dgm:spPr/>
      <dgm:t>
        <a:bodyPr/>
        <a:lstStyle/>
        <a:p>
          <a:r>
            <a:rPr lang="en-US" b="0" i="0"/>
            <a:t>The nation’s leading Fabric and Craft retailer for nearly 75 years</a:t>
          </a:r>
          <a:endParaRPr lang="en-US"/>
        </a:p>
      </dgm:t>
    </dgm:pt>
    <dgm:pt modelId="{02151EAD-72B7-41F2-A934-63422F6AA00E}" type="parTrans" cxnId="{3FABB80A-817F-42AA-85D3-2A998111CD5E}">
      <dgm:prSet/>
      <dgm:spPr/>
      <dgm:t>
        <a:bodyPr/>
        <a:lstStyle/>
        <a:p>
          <a:endParaRPr lang="en-US"/>
        </a:p>
      </dgm:t>
    </dgm:pt>
    <dgm:pt modelId="{6A47E4F1-2E78-4B27-BBED-36298E211046}" type="sibTrans" cxnId="{3FABB80A-817F-42AA-85D3-2A998111CD5E}">
      <dgm:prSet/>
      <dgm:spPr/>
      <dgm:t>
        <a:bodyPr/>
        <a:lstStyle/>
        <a:p>
          <a:endParaRPr lang="en-US"/>
        </a:p>
      </dgm:t>
    </dgm:pt>
    <dgm:pt modelId="{E2AF4CF3-4072-4C32-B203-15E2D0157FB2}">
      <dgm:prSet/>
      <dgm:spPr/>
      <dgm:t>
        <a:bodyPr/>
        <a:lstStyle/>
        <a:p>
          <a:r>
            <a:rPr lang="en-US" b="0" i="0"/>
            <a:t>865 stores across 49 states and an leading e-commerce business</a:t>
          </a:r>
          <a:endParaRPr lang="en-US"/>
        </a:p>
      </dgm:t>
    </dgm:pt>
    <dgm:pt modelId="{300D9264-F6BA-4678-97BE-A019D4B93193}" type="parTrans" cxnId="{28FDF0CC-20BB-4CFD-92D7-0F7BD1CA747C}">
      <dgm:prSet/>
      <dgm:spPr/>
      <dgm:t>
        <a:bodyPr/>
        <a:lstStyle/>
        <a:p>
          <a:endParaRPr lang="en-US"/>
        </a:p>
      </dgm:t>
    </dgm:pt>
    <dgm:pt modelId="{1F19B8C6-E527-49E6-96D0-5F1E04F1D970}" type="sibTrans" cxnId="{28FDF0CC-20BB-4CFD-92D7-0F7BD1CA747C}">
      <dgm:prSet/>
      <dgm:spPr/>
      <dgm:t>
        <a:bodyPr/>
        <a:lstStyle/>
        <a:p>
          <a:endParaRPr lang="en-US"/>
        </a:p>
      </dgm:t>
    </dgm:pt>
    <dgm:pt modelId="{D04E9773-B8E4-47BB-AF2B-A927A6C0C11C}" type="pres">
      <dgm:prSet presAssocID="{91818E06-788B-4A77-A4AE-E9806101AD9C}" presName="diagram" presStyleCnt="0">
        <dgm:presLayoutVars>
          <dgm:dir/>
          <dgm:resizeHandles val="exact"/>
        </dgm:presLayoutVars>
      </dgm:prSet>
      <dgm:spPr/>
    </dgm:pt>
    <dgm:pt modelId="{1C434F9E-8578-49A5-8815-92F1B7FEDC9D}" type="pres">
      <dgm:prSet presAssocID="{1CC224B5-EB4F-40EF-8962-D4F11F582980}" presName="arrow" presStyleLbl="node1" presStyleIdx="0" presStyleCnt="2">
        <dgm:presLayoutVars>
          <dgm:bulletEnabled val="1"/>
        </dgm:presLayoutVars>
      </dgm:prSet>
      <dgm:spPr/>
    </dgm:pt>
    <dgm:pt modelId="{5CFE871E-1BEB-4B6C-98E2-A48F6A58FE12}" type="pres">
      <dgm:prSet presAssocID="{E2AF4CF3-4072-4C32-B203-15E2D0157FB2}" presName="arrow" presStyleLbl="node1" presStyleIdx="1" presStyleCnt="2">
        <dgm:presLayoutVars>
          <dgm:bulletEnabled val="1"/>
        </dgm:presLayoutVars>
      </dgm:prSet>
      <dgm:spPr/>
    </dgm:pt>
  </dgm:ptLst>
  <dgm:cxnLst>
    <dgm:cxn modelId="{3FABB80A-817F-42AA-85D3-2A998111CD5E}" srcId="{91818E06-788B-4A77-A4AE-E9806101AD9C}" destId="{1CC224B5-EB4F-40EF-8962-D4F11F582980}" srcOrd="0" destOrd="0" parTransId="{02151EAD-72B7-41F2-A934-63422F6AA00E}" sibTransId="{6A47E4F1-2E78-4B27-BBED-36298E211046}"/>
    <dgm:cxn modelId="{E17FBA4A-3227-4E14-87F2-B59315AB9007}" type="presOf" srcId="{91818E06-788B-4A77-A4AE-E9806101AD9C}" destId="{D04E9773-B8E4-47BB-AF2B-A927A6C0C11C}" srcOrd="0" destOrd="0" presId="urn:microsoft.com/office/officeart/2005/8/layout/arrow5"/>
    <dgm:cxn modelId="{638FC7AC-5E2E-4BD6-B8B8-D6967DE9F52B}" type="presOf" srcId="{1CC224B5-EB4F-40EF-8962-D4F11F582980}" destId="{1C434F9E-8578-49A5-8815-92F1B7FEDC9D}" srcOrd="0" destOrd="0" presId="urn:microsoft.com/office/officeart/2005/8/layout/arrow5"/>
    <dgm:cxn modelId="{7D557DC5-FB9F-4425-B2A0-68C6300205DA}" type="presOf" srcId="{E2AF4CF3-4072-4C32-B203-15E2D0157FB2}" destId="{5CFE871E-1BEB-4B6C-98E2-A48F6A58FE12}" srcOrd="0" destOrd="0" presId="urn:microsoft.com/office/officeart/2005/8/layout/arrow5"/>
    <dgm:cxn modelId="{28FDF0CC-20BB-4CFD-92D7-0F7BD1CA747C}" srcId="{91818E06-788B-4A77-A4AE-E9806101AD9C}" destId="{E2AF4CF3-4072-4C32-B203-15E2D0157FB2}" srcOrd="1" destOrd="0" parTransId="{300D9264-F6BA-4678-97BE-A019D4B93193}" sibTransId="{1F19B8C6-E527-49E6-96D0-5F1E04F1D970}"/>
    <dgm:cxn modelId="{AA33148F-CD44-4899-8A9F-35884CA7F30D}" type="presParOf" srcId="{D04E9773-B8E4-47BB-AF2B-A927A6C0C11C}" destId="{1C434F9E-8578-49A5-8815-92F1B7FEDC9D}" srcOrd="0" destOrd="0" presId="urn:microsoft.com/office/officeart/2005/8/layout/arrow5"/>
    <dgm:cxn modelId="{338F04BC-BF6F-4A9D-AEA3-2A9C826AB08E}" type="presParOf" srcId="{D04E9773-B8E4-47BB-AF2B-A927A6C0C11C}" destId="{5CFE871E-1BEB-4B6C-98E2-A48F6A58FE12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348F75-E731-4AE5-8629-0C4883E5F17E}" type="doc">
      <dgm:prSet loTypeId="urn:microsoft.com/office/officeart/2005/8/layout/list1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52DD1A4C-13F3-47B1-9ADE-B79A4C676396}">
      <dgm:prSet/>
      <dgm:spPr/>
      <dgm:t>
        <a:bodyPr/>
        <a:lstStyle/>
        <a:p>
          <a:r>
            <a:rPr lang="en-US"/>
            <a:t>Increase Revenue </a:t>
          </a:r>
        </a:p>
      </dgm:t>
    </dgm:pt>
    <dgm:pt modelId="{1E4F462A-4E78-4ECC-8B83-E36A828D8380}" type="parTrans" cxnId="{D560DDC9-B51B-4F93-8F99-5AAAFB492734}">
      <dgm:prSet/>
      <dgm:spPr/>
      <dgm:t>
        <a:bodyPr/>
        <a:lstStyle/>
        <a:p>
          <a:endParaRPr lang="en-US"/>
        </a:p>
      </dgm:t>
    </dgm:pt>
    <dgm:pt modelId="{F217C3DD-AF06-4120-AFCB-E267C0606775}" type="sibTrans" cxnId="{D560DDC9-B51B-4F93-8F99-5AAAFB492734}">
      <dgm:prSet/>
      <dgm:spPr/>
      <dgm:t>
        <a:bodyPr/>
        <a:lstStyle/>
        <a:p>
          <a:endParaRPr lang="en-US"/>
        </a:p>
      </dgm:t>
    </dgm:pt>
    <dgm:pt modelId="{5516E1B3-3AED-4BBB-ADFC-9AC7FD67F2FE}">
      <dgm:prSet/>
      <dgm:spPr/>
      <dgm:t>
        <a:bodyPr/>
        <a:lstStyle/>
        <a:p>
          <a:r>
            <a:rPr lang="en-US"/>
            <a:t>Our Strategy</a:t>
          </a:r>
        </a:p>
      </dgm:t>
    </dgm:pt>
    <dgm:pt modelId="{95587040-6515-4E82-84B7-538F6F3A10CC}" type="parTrans" cxnId="{D403CB81-87B0-4337-92E8-652078E917C5}">
      <dgm:prSet/>
      <dgm:spPr/>
      <dgm:t>
        <a:bodyPr/>
        <a:lstStyle/>
        <a:p>
          <a:endParaRPr lang="en-US"/>
        </a:p>
      </dgm:t>
    </dgm:pt>
    <dgm:pt modelId="{926B1CA7-CD64-420B-8ED0-E69406785CDD}" type="sibTrans" cxnId="{D403CB81-87B0-4337-92E8-652078E917C5}">
      <dgm:prSet/>
      <dgm:spPr/>
      <dgm:t>
        <a:bodyPr/>
        <a:lstStyle/>
        <a:p>
          <a:endParaRPr lang="en-US"/>
        </a:p>
      </dgm:t>
    </dgm:pt>
    <dgm:pt modelId="{49955C98-7540-4810-887C-3555F88A0E54}">
      <dgm:prSet/>
      <dgm:spPr/>
      <dgm:t>
        <a:bodyPr/>
        <a:lstStyle/>
        <a:p>
          <a:r>
            <a:rPr lang="en-US"/>
            <a:t>Customer segmentation based on product choice</a:t>
          </a:r>
        </a:p>
      </dgm:t>
    </dgm:pt>
    <dgm:pt modelId="{35D08CD8-C8A3-4E1A-A637-65655C1DCC60}" type="parTrans" cxnId="{5E7FF5F9-0FE0-4C2E-8F10-1A93A70EB8C7}">
      <dgm:prSet/>
      <dgm:spPr/>
      <dgm:t>
        <a:bodyPr/>
        <a:lstStyle/>
        <a:p>
          <a:endParaRPr lang="en-US"/>
        </a:p>
      </dgm:t>
    </dgm:pt>
    <dgm:pt modelId="{50B46EFB-45C4-485C-8F3B-79ECE271B85C}" type="sibTrans" cxnId="{5E7FF5F9-0FE0-4C2E-8F10-1A93A70EB8C7}">
      <dgm:prSet/>
      <dgm:spPr/>
      <dgm:t>
        <a:bodyPr/>
        <a:lstStyle/>
        <a:p>
          <a:endParaRPr lang="en-US"/>
        </a:p>
      </dgm:t>
    </dgm:pt>
    <dgm:pt modelId="{FEB5C0E2-68E6-4AC8-B1A3-97BF4FE322C8}">
      <dgm:prSet/>
      <dgm:spPr/>
      <dgm:t>
        <a:bodyPr/>
        <a:lstStyle/>
        <a:p>
          <a:r>
            <a:rPr lang="en-US"/>
            <a:t>Elasticity and Market Basket Analysis</a:t>
          </a:r>
        </a:p>
      </dgm:t>
    </dgm:pt>
    <dgm:pt modelId="{40A9E8B2-5620-4AF4-B71C-48E4A52B5149}" type="parTrans" cxnId="{1E09B698-A48E-49CB-8B6D-51F54E171533}">
      <dgm:prSet/>
      <dgm:spPr/>
      <dgm:t>
        <a:bodyPr/>
        <a:lstStyle/>
        <a:p>
          <a:endParaRPr lang="en-US"/>
        </a:p>
      </dgm:t>
    </dgm:pt>
    <dgm:pt modelId="{BDAB8BE6-15C4-406A-800E-13FAC42096ED}" type="sibTrans" cxnId="{1E09B698-A48E-49CB-8B6D-51F54E171533}">
      <dgm:prSet/>
      <dgm:spPr/>
      <dgm:t>
        <a:bodyPr/>
        <a:lstStyle/>
        <a:p>
          <a:endParaRPr lang="en-US"/>
        </a:p>
      </dgm:t>
    </dgm:pt>
    <dgm:pt modelId="{8E1C982E-3A3A-40E1-9D30-5DF020501CBA}">
      <dgm:prSet/>
      <dgm:spPr/>
      <dgm:t>
        <a:bodyPr/>
        <a:lstStyle/>
        <a:p>
          <a:r>
            <a:rPr lang="en-US"/>
            <a:t>Focus on the top revenue contributing products in each segment</a:t>
          </a:r>
        </a:p>
      </dgm:t>
    </dgm:pt>
    <dgm:pt modelId="{E4259E30-3443-45D2-AF44-B64DBAF717E6}" type="parTrans" cxnId="{5BA8E94B-29D2-41B2-947F-D8959F05BAB9}">
      <dgm:prSet/>
      <dgm:spPr/>
      <dgm:t>
        <a:bodyPr/>
        <a:lstStyle/>
        <a:p>
          <a:endParaRPr lang="en-US"/>
        </a:p>
      </dgm:t>
    </dgm:pt>
    <dgm:pt modelId="{DAA67F7C-C6FB-4A44-A323-D24DCDBCE8BF}" type="sibTrans" cxnId="{5BA8E94B-29D2-41B2-947F-D8959F05BAB9}">
      <dgm:prSet/>
      <dgm:spPr/>
      <dgm:t>
        <a:bodyPr/>
        <a:lstStyle/>
        <a:p>
          <a:endParaRPr lang="en-US"/>
        </a:p>
      </dgm:t>
    </dgm:pt>
    <dgm:pt modelId="{A389F5CA-3A72-4FF1-8820-EF3DAC3DF6F7}">
      <dgm:prSet/>
      <dgm:spPr/>
      <dgm:t>
        <a:bodyPr/>
        <a:lstStyle/>
        <a:p>
          <a:r>
            <a:rPr lang="en-US"/>
            <a:t>Increase/decrease price of the products to increase total revenue</a:t>
          </a:r>
        </a:p>
      </dgm:t>
    </dgm:pt>
    <dgm:pt modelId="{599BE556-8233-4157-8601-8699FA12B086}" type="parTrans" cxnId="{F51C5FA3-703A-4EBB-8505-AEE64CDBBCA5}">
      <dgm:prSet/>
      <dgm:spPr/>
      <dgm:t>
        <a:bodyPr/>
        <a:lstStyle/>
        <a:p>
          <a:endParaRPr lang="en-US"/>
        </a:p>
      </dgm:t>
    </dgm:pt>
    <dgm:pt modelId="{621F0693-EFBD-4460-A60C-C0FC12BA7019}" type="sibTrans" cxnId="{F51C5FA3-703A-4EBB-8505-AEE64CDBBCA5}">
      <dgm:prSet/>
      <dgm:spPr/>
      <dgm:t>
        <a:bodyPr/>
        <a:lstStyle/>
        <a:p>
          <a:endParaRPr lang="en-US"/>
        </a:p>
      </dgm:t>
    </dgm:pt>
    <dgm:pt modelId="{7AAAAAF9-51DB-48CC-89B0-DCD00CDDACE2}">
      <dgm:prSet/>
      <dgm:spPr/>
      <dgm:t>
        <a:bodyPr/>
        <a:lstStyle/>
        <a:p>
          <a:r>
            <a:rPr lang="en-US"/>
            <a:t>Test and learn plan </a:t>
          </a:r>
        </a:p>
      </dgm:t>
    </dgm:pt>
    <dgm:pt modelId="{90DD816B-3373-4729-AF39-7BE434C87B5C}" type="parTrans" cxnId="{B6AE87E2-2449-4505-B76D-C1B17E3681F6}">
      <dgm:prSet/>
      <dgm:spPr/>
      <dgm:t>
        <a:bodyPr/>
        <a:lstStyle/>
        <a:p>
          <a:endParaRPr lang="en-US"/>
        </a:p>
      </dgm:t>
    </dgm:pt>
    <dgm:pt modelId="{8474EA36-82AC-4EEC-BCC7-4FFDF5C329DD}" type="sibTrans" cxnId="{B6AE87E2-2449-4505-B76D-C1B17E3681F6}">
      <dgm:prSet/>
      <dgm:spPr/>
      <dgm:t>
        <a:bodyPr/>
        <a:lstStyle/>
        <a:p>
          <a:endParaRPr lang="en-US"/>
        </a:p>
      </dgm:t>
    </dgm:pt>
    <dgm:pt modelId="{FEE46F3D-B42B-468C-B80F-F30D98777CCE}" type="pres">
      <dgm:prSet presAssocID="{A8348F75-E731-4AE5-8629-0C4883E5F17E}" presName="linear" presStyleCnt="0">
        <dgm:presLayoutVars>
          <dgm:dir/>
          <dgm:animLvl val="lvl"/>
          <dgm:resizeHandles val="exact"/>
        </dgm:presLayoutVars>
      </dgm:prSet>
      <dgm:spPr/>
    </dgm:pt>
    <dgm:pt modelId="{AD6AB86F-B772-47F2-B8B6-46922683D290}" type="pres">
      <dgm:prSet presAssocID="{52DD1A4C-13F3-47B1-9ADE-B79A4C676396}" presName="parentLin" presStyleCnt="0"/>
      <dgm:spPr/>
    </dgm:pt>
    <dgm:pt modelId="{FD1771F4-440A-4245-ADF1-5C63001D993B}" type="pres">
      <dgm:prSet presAssocID="{52DD1A4C-13F3-47B1-9ADE-B79A4C676396}" presName="parentLeftMargin" presStyleLbl="node1" presStyleIdx="0" presStyleCnt="2"/>
      <dgm:spPr/>
    </dgm:pt>
    <dgm:pt modelId="{3A2FDB98-2AAC-4333-9787-98D7B237D449}" type="pres">
      <dgm:prSet presAssocID="{52DD1A4C-13F3-47B1-9ADE-B79A4C67639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F6651A9-86A6-47C4-B7B7-46CEBF739FEB}" type="pres">
      <dgm:prSet presAssocID="{52DD1A4C-13F3-47B1-9ADE-B79A4C676396}" presName="negativeSpace" presStyleCnt="0"/>
      <dgm:spPr/>
    </dgm:pt>
    <dgm:pt modelId="{C86A65D9-F585-4AEA-957C-A3005C68689C}" type="pres">
      <dgm:prSet presAssocID="{52DD1A4C-13F3-47B1-9ADE-B79A4C676396}" presName="childText" presStyleLbl="conFgAcc1" presStyleIdx="0" presStyleCnt="2">
        <dgm:presLayoutVars>
          <dgm:bulletEnabled val="1"/>
        </dgm:presLayoutVars>
      </dgm:prSet>
      <dgm:spPr/>
    </dgm:pt>
    <dgm:pt modelId="{B8381923-F82B-4F01-8FC1-CB848A07336B}" type="pres">
      <dgm:prSet presAssocID="{F217C3DD-AF06-4120-AFCB-E267C0606775}" presName="spaceBetweenRectangles" presStyleCnt="0"/>
      <dgm:spPr/>
    </dgm:pt>
    <dgm:pt modelId="{813C1246-A63D-4151-9402-6B5EFFEE9AC4}" type="pres">
      <dgm:prSet presAssocID="{5516E1B3-3AED-4BBB-ADFC-9AC7FD67F2FE}" presName="parentLin" presStyleCnt="0"/>
      <dgm:spPr/>
    </dgm:pt>
    <dgm:pt modelId="{6DCF1429-40EA-41D1-AC9A-D1A341A02D16}" type="pres">
      <dgm:prSet presAssocID="{5516E1B3-3AED-4BBB-ADFC-9AC7FD67F2FE}" presName="parentLeftMargin" presStyleLbl="node1" presStyleIdx="0" presStyleCnt="2"/>
      <dgm:spPr/>
    </dgm:pt>
    <dgm:pt modelId="{0F767B84-5ADA-443B-BF97-31753C172D6C}" type="pres">
      <dgm:prSet presAssocID="{5516E1B3-3AED-4BBB-ADFC-9AC7FD67F2F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811DE43-2317-488A-9446-41B6E2F5CAEC}" type="pres">
      <dgm:prSet presAssocID="{5516E1B3-3AED-4BBB-ADFC-9AC7FD67F2FE}" presName="negativeSpace" presStyleCnt="0"/>
      <dgm:spPr/>
    </dgm:pt>
    <dgm:pt modelId="{3951469B-246C-487F-BDFD-4F271F5DA98F}" type="pres">
      <dgm:prSet presAssocID="{5516E1B3-3AED-4BBB-ADFC-9AC7FD67F2F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9732A67-4446-49EF-9BB7-E4FD40665740}" type="presOf" srcId="{7AAAAAF9-51DB-48CC-89B0-DCD00CDDACE2}" destId="{3951469B-246C-487F-BDFD-4F271F5DA98F}" srcOrd="0" destOrd="4" presId="urn:microsoft.com/office/officeart/2005/8/layout/list1"/>
    <dgm:cxn modelId="{594F4249-F870-44DB-A2B2-F5F4A6B4BDBF}" type="presOf" srcId="{5516E1B3-3AED-4BBB-ADFC-9AC7FD67F2FE}" destId="{0F767B84-5ADA-443B-BF97-31753C172D6C}" srcOrd="1" destOrd="0" presId="urn:microsoft.com/office/officeart/2005/8/layout/list1"/>
    <dgm:cxn modelId="{5BA8E94B-29D2-41B2-947F-D8959F05BAB9}" srcId="{5516E1B3-3AED-4BBB-ADFC-9AC7FD67F2FE}" destId="{8E1C982E-3A3A-40E1-9D30-5DF020501CBA}" srcOrd="2" destOrd="0" parTransId="{E4259E30-3443-45D2-AF44-B64DBAF717E6}" sibTransId="{DAA67F7C-C6FB-4A44-A323-D24DCDBCE8BF}"/>
    <dgm:cxn modelId="{69AE6B7E-7624-4EA8-A056-0A60E14EC00C}" type="presOf" srcId="{FEB5C0E2-68E6-4AC8-B1A3-97BF4FE322C8}" destId="{3951469B-246C-487F-BDFD-4F271F5DA98F}" srcOrd="0" destOrd="1" presId="urn:microsoft.com/office/officeart/2005/8/layout/list1"/>
    <dgm:cxn modelId="{D403CB81-87B0-4337-92E8-652078E917C5}" srcId="{A8348F75-E731-4AE5-8629-0C4883E5F17E}" destId="{5516E1B3-3AED-4BBB-ADFC-9AC7FD67F2FE}" srcOrd="1" destOrd="0" parTransId="{95587040-6515-4E82-84B7-538F6F3A10CC}" sibTransId="{926B1CA7-CD64-420B-8ED0-E69406785CDD}"/>
    <dgm:cxn modelId="{AFC40C8D-0272-43DF-BB24-7A3C6C294F3B}" type="presOf" srcId="{5516E1B3-3AED-4BBB-ADFC-9AC7FD67F2FE}" destId="{6DCF1429-40EA-41D1-AC9A-D1A341A02D16}" srcOrd="0" destOrd="0" presId="urn:microsoft.com/office/officeart/2005/8/layout/list1"/>
    <dgm:cxn modelId="{1E09B698-A48E-49CB-8B6D-51F54E171533}" srcId="{5516E1B3-3AED-4BBB-ADFC-9AC7FD67F2FE}" destId="{FEB5C0E2-68E6-4AC8-B1A3-97BF4FE322C8}" srcOrd="1" destOrd="0" parTransId="{40A9E8B2-5620-4AF4-B71C-48E4A52B5149}" sibTransId="{BDAB8BE6-15C4-406A-800E-13FAC42096ED}"/>
    <dgm:cxn modelId="{F51C5FA3-703A-4EBB-8505-AEE64CDBBCA5}" srcId="{5516E1B3-3AED-4BBB-ADFC-9AC7FD67F2FE}" destId="{A389F5CA-3A72-4FF1-8820-EF3DAC3DF6F7}" srcOrd="3" destOrd="0" parTransId="{599BE556-8233-4157-8601-8699FA12B086}" sibTransId="{621F0693-EFBD-4460-A60C-C0FC12BA7019}"/>
    <dgm:cxn modelId="{377CB2A6-817A-47D3-B97E-652E910906AB}" type="presOf" srcId="{A389F5CA-3A72-4FF1-8820-EF3DAC3DF6F7}" destId="{3951469B-246C-487F-BDFD-4F271F5DA98F}" srcOrd="0" destOrd="3" presId="urn:microsoft.com/office/officeart/2005/8/layout/list1"/>
    <dgm:cxn modelId="{FF7B47AA-56DE-4097-AF06-34F03D98FE9B}" type="presOf" srcId="{49955C98-7540-4810-887C-3555F88A0E54}" destId="{3951469B-246C-487F-BDFD-4F271F5DA98F}" srcOrd="0" destOrd="0" presId="urn:microsoft.com/office/officeart/2005/8/layout/list1"/>
    <dgm:cxn modelId="{D076CDB9-F1E2-46D0-A990-8BB956BC4A2C}" type="presOf" srcId="{52DD1A4C-13F3-47B1-9ADE-B79A4C676396}" destId="{FD1771F4-440A-4245-ADF1-5C63001D993B}" srcOrd="0" destOrd="0" presId="urn:microsoft.com/office/officeart/2005/8/layout/list1"/>
    <dgm:cxn modelId="{D560DDC9-B51B-4F93-8F99-5AAAFB492734}" srcId="{A8348F75-E731-4AE5-8629-0C4883E5F17E}" destId="{52DD1A4C-13F3-47B1-9ADE-B79A4C676396}" srcOrd="0" destOrd="0" parTransId="{1E4F462A-4E78-4ECC-8B83-E36A828D8380}" sibTransId="{F217C3DD-AF06-4120-AFCB-E267C0606775}"/>
    <dgm:cxn modelId="{4B491DD7-8639-487D-92D0-A1BB76EB8308}" type="presOf" srcId="{52DD1A4C-13F3-47B1-9ADE-B79A4C676396}" destId="{3A2FDB98-2AAC-4333-9787-98D7B237D449}" srcOrd="1" destOrd="0" presId="urn:microsoft.com/office/officeart/2005/8/layout/list1"/>
    <dgm:cxn modelId="{A91E68DB-C9F0-49FB-AF94-BC5169C1EBE2}" type="presOf" srcId="{8E1C982E-3A3A-40E1-9D30-5DF020501CBA}" destId="{3951469B-246C-487F-BDFD-4F271F5DA98F}" srcOrd="0" destOrd="2" presId="urn:microsoft.com/office/officeart/2005/8/layout/list1"/>
    <dgm:cxn modelId="{C3B42AE1-D73B-4F3D-AD82-4C5D0C5225DA}" type="presOf" srcId="{A8348F75-E731-4AE5-8629-0C4883E5F17E}" destId="{FEE46F3D-B42B-468C-B80F-F30D98777CCE}" srcOrd="0" destOrd="0" presId="urn:microsoft.com/office/officeart/2005/8/layout/list1"/>
    <dgm:cxn modelId="{B6AE87E2-2449-4505-B76D-C1B17E3681F6}" srcId="{5516E1B3-3AED-4BBB-ADFC-9AC7FD67F2FE}" destId="{7AAAAAF9-51DB-48CC-89B0-DCD00CDDACE2}" srcOrd="4" destOrd="0" parTransId="{90DD816B-3373-4729-AF39-7BE434C87B5C}" sibTransId="{8474EA36-82AC-4EEC-BCC7-4FFDF5C329DD}"/>
    <dgm:cxn modelId="{5E7FF5F9-0FE0-4C2E-8F10-1A93A70EB8C7}" srcId="{5516E1B3-3AED-4BBB-ADFC-9AC7FD67F2FE}" destId="{49955C98-7540-4810-887C-3555F88A0E54}" srcOrd="0" destOrd="0" parTransId="{35D08CD8-C8A3-4E1A-A637-65655C1DCC60}" sibTransId="{50B46EFB-45C4-485C-8F3B-79ECE271B85C}"/>
    <dgm:cxn modelId="{C9697EB3-9E6A-428A-8571-E363D2BC1729}" type="presParOf" srcId="{FEE46F3D-B42B-468C-B80F-F30D98777CCE}" destId="{AD6AB86F-B772-47F2-B8B6-46922683D290}" srcOrd="0" destOrd="0" presId="urn:microsoft.com/office/officeart/2005/8/layout/list1"/>
    <dgm:cxn modelId="{7B2AEE62-B187-4099-8612-C2E9F807B1B7}" type="presParOf" srcId="{AD6AB86F-B772-47F2-B8B6-46922683D290}" destId="{FD1771F4-440A-4245-ADF1-5C63001D993B}" srcOrd="0" destOrd="0" presId="urn:microsoft.com/office/officeart/2005/8/layout/list1"/>
    <dgm:cxn modelId="{D10098C5-DD7B-49BC-864D-ED4956A67F46}" type="presParOf" srcId="{AD6AB86F-B772-47F2-B8B6-46922683D290}" destId="{3A2FDB98-2AAC-4333-9787-98D7B237D449}" srcOrd="1" destOrd="0" presId="urn:microsoft.com/office/officeart/2005/8/layout/list1"/>
    <dgm:cxn modelId="{AADB582A-B3C7-466A-9DDA-91487AD35493}" type="presParOf" srcId="{FEE46F3D-B42B-468C-B80F-F30D98777CCE}" destId="{2F6651A9-86A6-47C4-B7B7-46CEBF739FEB}" srcOrd="1" destOrd="0" presId="urn:microsoft.com/office/officeart/2005/8/layout/list1"/>
    <dgm:cxn modelId="{4DD28C22-0801-4EC7-8FA3-DE7BF581055D}" type="presParOf" srcId="{FEE46F3D-B42B-468C-B80F-F30D98777CCE}" destId="{C86A65D9-F585-4AEA-957C-A3005C68689C}" srcOrd="2" destOrd="0" presId="urn:microsoft.com/office/officeart/2005/8/layout/list1"/>
    <dgm:cxn modelId="{5035EF6A-AD49-4413-AF20-60E56DAF47AB}" type="presParOf" srcId="{FEE46F3D-B42B-468C-B80F-F30D98777CCE}" destId="{B8381923-F82B-4F01-8FC1-CB848A07336B}" srcOrd="3" destOrd="0" presId="urn:microsoft.com/office/officeart/2005/8/layout/list1"/>
    <dgm:cxn modelId="{945CFFFD-88AC-40EA-AB70-5C8B11FE945F}" type="presParOf" srcId="{FEE46F3D-B42B-468C-B80F-F30D98777CCE}" destId="{813C1246-A63D-4151-9402-6B5EFFEE9AC4}" srcOrd="4" destOrd="0" presId="urn:microsoft.com/office/officeart/2005/8/layout/list1"/>
    <dgm:cxn modelId="{A1C3069B-5CA2-4762-AFC8-0BE095008126}" type="presParOf" srcId="{813C1246-A63D-4151-9402-6B5EFFEE9AC4}" destId="{6DCF1429-40EA-41D1-AC9A-D1A341A02D16}" srcOrd="0" destOrd="0" presId="urn:microsoft.com/office/officeart/2005/8/layout/list1"/>
    <dgm:cxn modelId="{0741B0AA-C57E-40C3-B84B-B03DDF446AAD}" type="presParOf" srcId="{813C1246-A63D-4151-9402-6B5EFFEE9AC4}" destId="{0F767B84-5ADA-443B-BF97-31753C172D6C}" srcOrd="1" destOrd="0" presId="urn:microsoft.com/office/officeart/2005/8/layout/list1"/>
    <dgm:cxn modelId="{2B9691B9-AFFC-4FBC-B9AF-0F9AD2630C90}" type="presParOf" srcId="{FEE46F3D-B42B-468C-B80F-F30D98777CCE}" destId="{4811DE43-2317-488A-9446-41B6E2F5CAEC}" srcOrd="5" destOrd="0" presId="urn:microsoft.com/office/officeart/2005/8/layout/list1"/>
    <dgm:cxn modelId="{1BB0290E-BE53-412D-8440-49149C279AF8}" type="presParOf" srcId="{FEE46F3D-B42B-468C-B80F-F30D98777CCE}" destId="{3951469B-246C-487F-BDFD-4F271F5DA98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34F9E-8578-49A5-8815-92F1B7FEDC9D}">
      <dsp:nvSpPr>
        <dsp:cNvPr id="0" name=""/>
        <dsp:cNvSpPr/>
      </dsp:nvSpPr>
      <dsp:spPr>
        <a:xfrm rot="16200000">
          <a:off x="2338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The nation’s leading Fabric and Craft retailer for nearly 75 years</a:t>
          </a:r>
          <a:endParaRPr lang="en-US" sz="3000" kern="1200"/>
        </a:p>
      </dsp:txBody>
      <dsp:txXfrm rot="5400000">
        <a:off x="2338" y="1088423"/>
        <a:ext cx="3587909" cy="2174491"/>
      </dsp:txXfrm>
    </dsp:sp>
    <dsp:sp modelId="{5CFE871E-1BEB-4B6C-98E2-A48F6A58FE12}">
      <dsp:nvSpPr>
        <dsp:cNvPr id="0" name=""/>
        <dsp:cNvSpPr/>
      </dsp:nvSpPr>
      <dsp:spPr>
        <a:xfrm rot="5400000">
          <a:off x="6164280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3">
                <a:hueOff val="6059134"/>
                <a:satOff val="36540"/>
                <a:lumOff val="-221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059134"/>
                <a:satOff val="36540"/>
                <a:lumOff val="-221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059134"/>
                <a:satOff val="36540"/>
                <a:lumOff val="-221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/>
            <a:t>865 stores across 49 states and an leading e-commerce business</a:t>
          </a:r>
          <a:endParaRPr lang="en-US" sz="3000" kern="1200"/>
        </a:p>
      </dsp:txBody>
      <dsp:txXfrm rot="-5400000">
        <a:off x="6925352" y="1088423"/>
        <a:ext cx="3587909" cy="2174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A65D9-F585-4AEA-957C-A3005C68689C}">
      <dsp:nvSpPr>
        <dsp:cNvPr id="0" name=""/>
        <dsp:cNvSpPr/>
      </dsp:nvSpPr>
      <dsp:spPr>
        <a:xfrm>
          <a:off x="0" y="513562"/>
          <a:ext cx="626903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FDB98-2AAC-4333-9787-98D7B237D449}">
      <dsp:nvSpPr>
        <dsp:cNvPr id="0" name=""/>
        <dsp:cNvSpPr/>
      </dsp:nvSpPr>
      <dsp:spPr>
        <a:xfrm>
          <a:off x="313451" y="144562"/>
          <a:ext cx="4388326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Increase Revenue </a:t>
          </a:r>
        </a:p>
      </dsp:txBody>
      <dsp:txXfrm>
        <a:off x="349477" y="180588"/>
        <a:ext cx="4316274" cy="665948"/>
      </dsp:txXfrm>
    </dsp:sp>
    <dsp:sp modelId="{3951469B-246C-487F-BDFD-4F271F5DA98F}">
      <dsp:nvSpPr>
        <dsp:cNvPr id="0" name=""/>
        <dsp:cNvSpPr/>
      </dsp:nvSpPr>
      <dsp:spPr>
        <a:xfrm>
          <a:off x="0" y="1647562"/>
          <a:ext cx="6269038" cy="378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1221077"/>
              <a:satOff val="-46523"/>
              <a:lumOff val="231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547" tIns="520700" rIns="48654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Customer segmentation based on product choice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Elasticity and Market Basket Analysis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Focus on the top revenue contributing products in each segment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Increase/decrease price of the products to increase total revenue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Test and learn plan </a:t>
          </a:r>
        </a:p>
      </dsp:txBody>
      <dsp:txXfrm>
        <a:off x="0" y="1647562"/>
        <a:ext cx="6269038" cy="3780000"/>
      </dsp:txXfrm>
    </dsp:sp>
    <dsp:sp modelId="{0F767B84-5ADA-443B-BF97-31753C172D6C}">
      <dsp:nvSpPr>
        <dsp:cNvPr id="0" name=""/>
        <dsp:cNvSpPr/>
      </dsp:nvSpPr>
      <dsp:spPr>
        <a:xfrm>
          <a:off x="313451" y="1278562"/>
          <a:ext cx="4388326" cy="738000"/>
        </a:xfrm>
        <a:prstGeom prst="roundRect">
          <a:avLst/>
        </a:prstGeom>
        <a:solidFill>
          <a:schemeClr val="accent4">
            <a:hueOff val="1221077"/>
            <a:satOff val="-46523"/>
            <a:lumOff val="231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868" tIns="0" rIns="165868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Our Strategy</a:t>
          </a:r>
        </a:p>
      </dsp:txBody>
      <dsp:txXfrm>
        <a:off x="349477" y="1314588"/>
        <a:ext cx="4316274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DB5C4-0AD1-4426-A437-15B9D35B7DE9}" type="datetimeFigureOut">
              <a:rPr lang="en-US" smtClean="0"/>
              <a:t>4/13/2018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74ACB-19BB-49F6-83AD-73DD368B4E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6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74ACB-19BB-49F6-83AD-73DD368B4E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74ACB-19BB-49F6-83AD-73DD368B4E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A58C-FFCD-473A-90FF-259497460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54C3E-6CB6-4839-889A-8018BA5E36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D3FD2-409D-4AB4-93BD-CFD5D3F2A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B384-C887-4459-9950-2855A1B27955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121DC-A9F2-4E0F-9F90-960A2C65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900E-699B-46FC-9312-9E29850E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7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6103-C598-4547-A3EB-DAADA702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F7302-B7C3-4585-9E1B-02347C5E4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7164-5418-49B1-9C1D-C681A0DC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E33CB-9B05-40DD-A3AD-E14720DAB585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3E6A5-0E39-470C-8DF2-907C6058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82C28-0029-4BB1-A5C7-AF0F1EBB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94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54615-EC88-4652-AAE9-8B77F989B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FD0C26-F3C1-47BA-8D0E-DC866B364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DF3AA-9BAB-4FDE-A59C-2CC55213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43048-BA6B-4239-A124-B3F174DDB05A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A0159-081D-473A-8B17-4457475B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2DB79-7BE7-4580-AD8E-6A0BF767C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8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D0267-379A-462E-8EFB-631718C6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9CB09-075C-4C1A-859E-FC95181AA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94152-15D8-4BBE-8AC4-D1D7D0A2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FB4E-9F55-46E0-B14F-18166EC4A629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C7253-042E-499B-B6DD-05D2540F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9B0AD-4351-4291-A455-77EC7591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DCA-BC62-486E-9065-6325CE3F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C0C1B-43D2-4B80-9502-AD54FE9ED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CB4D6-0A74-41C5-B928-47BA6B70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88E23-56E2-482C-8A24-1762718F790A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C6DC-EEA7-44A8-A213-5B6C6433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933AD-379D-49AD-ABF4-B9C134BD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8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682F8-A488-45E4-8472-59C30E4D6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1ABEF-DA51-42B6-A7CE-D2B5599C26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466C-D2D5-4E36-9F3A-EF8D79CEE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951ED-EC27-4A52-8C38-3ACC64620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0CDC-81F3-4365-8FEA-6D7EF9340CE2}" type="datetime1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952AF-9E14-4F67-9641-23361D89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90922-733A-43E1-A96D-E5DFD5A9C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10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56E8-18F2-4F30-A44F-68A19A7DF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EEB41-FFD2-49B5-A24C-FC44ACD3C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2C50A-6369-49F2-9977-BD5F56E2B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200E1F-B97F-46B4-91F8-DC495347CD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3D878E-E360-48EC-B0C1-0D416D5B9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1D406-32D3-49D6-8A03-1847AA0F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EE63-58BB-4CE7-A71E-8D4007287FCD}" type="datetime1">
              <a:rPr lang="en-US" smtClean="0"/>
              <a:t>4/13/2018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B6CC5-7697-41B3-8331-77EFEE43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BAF0B-869E-4143-9CE1-6D8DBFBE2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8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9663-8703-4427-9AF6-3CE8983A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810865-705F-42FE-9955-E7D57BD2A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92B06-212B-430B-96A0-E46CDAE0DD2C}" type="datetime1">
              <a:rPr lang="en-US" smtClean="0"/>
              <a:t>4/13/2018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15C8E-0BB7-49A3-B77E-E553DD32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C54F8-3AC6-46EA-A947-D6344467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43087-AB49-45B0-9C18-27D53B1E0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64C9-D522-4AA3-9DB6-E4BA81AB0A13}" type="datetime1">
              <a:rPr lang="en-US" smtClean="0"/>
              <a:t>4/13/2018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2A54C-29D2-4C99-A935-D9F149F6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C5304-0762-4A36-BE2A-116F9E5D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8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90D74-2C6F-4F2D-8680-4F587603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9C46-053B-4559-8E29-F18E8DFC9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58958-648E-4F22-9189-9C65766D7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D649B-2540-4234-8474-77B4FD5B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91CC2-2DAD-4CD1-A10F-57E69BCD62E0}" type="datetime1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5F9B1-AF8D-4331-AB6C-F0B6096A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C6367-6CF3-4F0A-A413-98638F11C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88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505B-A780-458A-B353-48ED69100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4AEBA6-20E0-4C4C-BD64-930D96E87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7BD59-ED54-479B-9E53-797A7599B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316B73-40A9-4E98-A3D7-48EF21C8F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F094-1ECC-4714-9E91-58B0062ED2C4}" type="datetime1">
              <a:rPr lang="en-US" smtClean="0"/>
              <a:t>4/13/2018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4F5C63-4357-4299-B2DD-47A68533C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F61BE-5D92-4576-927B-59FE1984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9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366C02-D095-4FC0-B638-3487C0DE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D3940-8E60-4694-B1C3-A7D92E20A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9CCD-6D31-48FA-9FF2-F4DA361CD1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45FFA-7E81-4AA2-A6ED-B01439427872}" type="datetime1">
              <a:rPr lang="en-US" smtClean="0"/>
              <a:t>4/13/2018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9570-2860-4732-8F7F-A254A5968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1604B-7241-4EE8-9B06-C50D1C603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FC287-F34F-4D7D-AF49-957A7C278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C34FBA-F12A-4B1A-9120-6077B66B2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9188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Group 7</a:t>
            </a:r>
          </a:p>
          <a:p>
            <a:endParaRPr lang="en-US"/>
          </a:p>
          <a:p>
            <a:r>
              <a:rPr lang="en-US"/>
              <a:t>Sathi</a:t>
            </a:r>
          </a:p>
          <a:p>
            <a:r>
              <a:rPr lang="en-US"/>
              <a:t>Vamshi</a:t>
            </a:r>
          </a:p>
          <a:p>
            <a:r>
              <a:rPr lang="en-US"/>
              <a:t>Chung-Min Chen</a:t>
            </a:r>
          </a:p>
          <a:p>
            <a:r>
              <a:rPr lang="en-US"/>
              <a:t>Piyush</a:t>
            </a:r>
          </a:p>
          <a:p>
            <a:r>
              <a:rPr lang="en-US"/>
              <a:t>Aseem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075CA8-2BE8-41C9-A05A-C3352D84D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05" y="1627934"/>
            <a:ext cx="4393390" cy="1567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58B956-D03F-4ADB-8494-656A86A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13213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A7F65B-BDB1-4D84-A3BF-B0B6A4A45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628926"/>
              </p:ext>
            </p:extLst>
          </p:nvPr>
        </p:nvGraphicFramePr>
        <p:xfrm>
          <a:off x="0" y="6510130"/>
          <a:ext cx="12192000" cy="3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347870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BFD76-2E52-4F65-9E70-1B937DDE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9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A69E36-7188-4D2E-BEDD-EBAB93078920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for </a:t>
            </a:r>
            <a:r>
              <a:rPr lang="en-US" dirty="0"/>
              <a:t>Cozy Comforters 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EACF0B-C089-4316-9381-503994D2437C}"/>
              </a:ext>
            </a:extLst>
          </p:cNvPr>
          <p:cNvSpPr/>
          <p:nvPr/>
        </p:nvSpPr>
        <p:spPr>
          <a:xfrm>
            <a:off x="4550599" y="1787500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3434E5-6804-4C22-94B3-7108EB8EFD47}"/>
              </a:ext>
            </a:extLst>
          </p:cNvPr>
          <p:cNvSpPr/>
          <p:nvPr/>
        </p:nvSpPr>
        <p:spPr>
          <a:xfrm>
            <a:off x="4550599" y="2762947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2DA1F5-1901-418A-8BB2-E49A94E364D2}"/>
              </a:ext>
            </a:extLst>
          </p:cNvPr>
          <p:cNvSpPr/>
          <p:nvPr/>
        </p:nvSpPr>
        <p:spPr>
          <a:xfrm>
            <a:off x="4550598" y="3629693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2B209-B9A7-4DF4-9E1C-CA4B8DE9D737}"/>
              </a:ext>
            </a:extLst>
          </p:cNvPr>
          <p:cNvSpPr/>
          <p:nvPr/>
        </p:nvSpPr>
        <p:spPr>
          <a:xfrm>
            <a:off x="4550599" y="4963006"/>
            <a:ext cx="449943" cy="449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04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7E864B67-C1A8-41E6-B404-E6EF1341D113}"/>
              </a:ext>
            </a:extLst>
          </p:cNvPr>
          <p:cNvSpPr txBox="1">
            <a:spLocks/>
          </p:cNvSpPr>
          <p:nvPr/>
        </p:nvSpPr>
        <p:spPr>
          <a:xfrm>
            <a:off x="5768603" y="1504752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Fleece, Needle, Warm, Quilt</a:t>
            </a: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9D42066B-A9EE-42DF-8458-4D712396FA66}"/>
              </a:ext>
            </a:extLst>
          </p:cNvPr>
          <p:cNvSpPr txBox="1">
            <a:spLocks/>
          </p:cNvSpPr>
          <p:nvPr/>
        </p:nvSpPr>
        <p:spPr>
          <a:xfrm>
            <a:off x="5768603" y="2640596"/>
            <a:ext cx="5683989" cy="4967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</a:rPr>
              <a:t>Decrease Product price by 5% -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Foam</a:t>
            </a: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7FE3D25E-4FC5-47D8-84F1-4255A4685A3B}"/>
              </a:ext>
            </a:extLst>
          </p:cNvPr>
          <p:cNvSpPr txBox="1">
            <a:spLocks/>
          </p:cNvSpPr>
          <p:nvPr/>
        </p:nvSpPr>
        <p:spPr>
          <a:xfrm>
            <a:off x="5768605" y="3403381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Quilt with Warm, Quilt with Sew,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Needle with Public</a:t>
            </a:r>
          </a:p>
        </p:txBody>
      </p:sp>
      <p:sp>
        <p:nvSpPr>
          <p:cNvPr id="32" name="Inhaltsplatzhalter 4">
            <a:extLst>
              <a:ext uri="{FF2B5EF4-FFF2-40B4-BE49-F238E27FC236}">
                <a16:creationId xmlns:a16="http://schemas.microsoft.com/office/drawing/2014/main" id="{C4A5A3B2-065A-4481-A8A4-A4B32B99E4CE}"/>
              </a:ext>
            </a:extLst>
          </p:cNvPr>
          <p:cNvSpPr txBox="1">
            <a:spLocks/>
          </p:cNvSpPr>
          <p:nvPr/>
        </p:nvSpPr>
        <p:spPr>
          <a:xfrm>
            <a:off x="5768603" y="4808200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Segment revenue increase by 11% </a:t>
            </a:r>
          </a:p>
        </p:txBody>
      </p:sp>
      <p:sp>
        <p:nvSpPr>
          <p:cNvPr id="33" name="Subtitle 5">
            <a:extLst>
              <a:ext uri="{FF2B5EF4-FFF2-40B4-BE49-F238E27FC236}">
                <a16:creationId xmlns:a16="http://schemas.microsoft.com/office/drawing/2014/main" id="{D2EBD14C-49EF-456E-92B1-961A19B5F4D9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$25,000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C7B289-A63D-49DB-91D1-401A57D4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26587" y="3505950"/>
            <a:ext cx="803642" cy="636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AA6086-26E7-4506-95E5-20304DD0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586" y="4487885"/>
            <a:ext cx="803643" cy="700093"/>
          </a:xfrm>
          <a:prstGeom prst="rect">
            <a:avLst/>
          </a:prstGeom>
        </p:spPr>
      </p:pic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0C05D730-886F-449A-891C-421F4B293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64364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8737C-22C7-4341-A06D-94EB7032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10</a:t>
            </a:fld>
            <a:endParaRPr lang="en-US"/>
          </a:p>
        </p:txBody>
      </p:sp>
      <p:pic>
        <p:nvPicPr>
          <p:cNvPr id="38" name="Picture 4" descr="A person holding a cell phone&#10;&#10;Description generated with high confidence">
            <a:extLst>
              <a:ext uri="{FF2B5EF4-FFF2-40B4-BE49-F238E27FC236}">
                <a16:creationId xmlns:a16="http://schemas.microsoft.com/office/drawing/2014/main" id="{D2D847B2-7358-43E5-A3A3-7F6C354CA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3" y="1021693"/>
            <a:ext cx="3516464" cy="2344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2" descr="https://scontent-dfw5-1.cdninstagram.com/vp/5e1bccb3a0f98866b8d7dab5acb34dda/5B5D8B86/t51.2885-15/s750x750/sh0.08/e35/26863229_1945389925789500_5310852994240086016_n.jpg">
            <a:extLst>
              <a:ext uri="{FF2B5EF4-FFF2-40B4-BE49-F238E27FC236}">
                <a16:creationId xmlns:a16="http://schemas.microsoft.com/office/drawing/2014/main" id="{AC396DD3-56F2-42A1-927F-FEBBAFF3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8" b="10410"/>
          <a:stretch/>
        </p:blipFill>
        <p:spPr bwMode="auto">
          <a:xfrm>
            <a:off x="544823" y="3394563"/>
            <a:ext cx="2715212" cy="28347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01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Cozy Comforters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8149960"/>
              </p:ext>
            </p:extLst>
          </p:nvPr>
        </p:nvGraphicFramePr>
        <p:xfrm>
          <a:off x="839788" y="2505075"/>
          <a:ext cx="3040125" cy="3042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needle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6877421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DE34716-CC45-400E-8430-F99790C05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77534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E56F4E66-349F-447B-8585-62E71B7EF729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23140012"/>
              </p:ext>
            </p:extLst>
          </p:nvPr>
        </p:nvGraphicFramePr>
        <p:xfrm>
          <a:off x="4214193" y="2505075"/>
          <a:ext cx="7573617" cy="3607488"/>
        </p:xfrm>
        <a:graphic>
          <a:graphicData uri="http://schemas.openxmlformats.org/drawingml/2006/table">
            <a:tbl>
              <a:tblPr/>
              <a:tblGrid>
                <a:gridCol w="1089286">
                  <a:extLst>
                    <a:ext uri="{9D8B030D-6E8A-4147-A177-3AD203B41FA5}">
                      <a16:colId xmlns:a16="http://schemas.microsoft.com/office/drawing/2014/main" val="167893647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79158403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484838541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1673401271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1557611212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925457459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2887221229"/>
                    </a:ext>
                  </a:extLst>
                </a:gridCol>
                <a:gridCol w="926333">
                  <a:extLst>
                    <a:ext uri="{9D8B030D-6E8A-4147-A177-3AD203B41FA5}">
                      <a16:colId xmlns:a16="http://schemas.microsoft.com/office/drawing/2014/main" val="3558742028"/>
                    </a:ext>
                  </a:extLst>
                </a:gridCol>
              </a:tblGrid>
              <a:tr h="450936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fleece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needle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foam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1148427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fleece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-87.9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F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F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5718451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needle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-96.2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-95.2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447271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2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-93.5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B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741012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foam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88.7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087097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CC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179.3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835909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D3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7604733"/>
                  </a:ext>
                </a:extLst>
              </a:tr>
              <a:tr h="45093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79.2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81711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4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Crafty Crafters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Paper, Paper Craft, Jewelry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23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13.5% </a:t>
            </a: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28%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26%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E6B290BE-3ADD-4C89-BB3B-E6C1FA7B9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42321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DB9A6B57-3B30-4DC6-BDF9-14A86C71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12</a:t>
            </a:fld>
            <a:endParaRPr lang="en-US"/>
          </a:p>
        </p:txBody>
      </p:sp>
      <p:sp>
        <p:nvSpPr>
          <p:cNvPr id="55" name="Subtitle 5">
            <a:extLst>
              <a:ext uri="{FF2B5EF4-FFF2-40B4-BE49-F238E27FC236}">
                <a16:creationId xmlns:a16="http://schemas.microsoft.com/office/drawing/2014/main" id="{02911588-FDB6-49B8-A6D7-E574440D093B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Second highest revenue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Marketing through all channels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14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Crafty Crafters 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875463" y="2123394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875463" y="3255508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875463" y="4387627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6096000" y="1860085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Paper, Paper Craft, Jewelry, Fleece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6096000" y="2994353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Bundle Paper with Paint, Jewelry with </a:t>
            </a:r>
            <a:r>
              <a:rPr lang="en-US" sz="2000" b="1" err="1">
                <a:solidFill>
                  <a:schemeClr val="bg1">
                    <a:lumMod val="50000"/>
                  </a:schemeClr>
                </a:solidFill>
                <a:latin typeface="+mj-lt"/>
              </a:rPr>
              <a:t>Bccomp</a:t>
            </a:r>
            <a:endParaRPr lang="en-US" sz="18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6096000" y="404321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12%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Amount $6,500</a:t>
            </a:r>
            <a:endParaRPr lang="en-US" sz="180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$8,800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CFF72-06D5-4151-9FAB-078917E8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81003" y="3037709"/>
            <a:ext cx="1145593" cy="9069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002" y="4181215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FA3D3704-F833-4EA8-B987-B6E5F6467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687696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D451C8-D7E3-4CC8-8B88-1E50CF58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13</a:t>
            </a:fld>
            <a:endParaRPr lang="en-US"/>
          </a:p>
        </p:txBody>
      </p:sp>
      <p:pic>
        <p:nvPicPr>
          <p:cNvPr id="29" name="Picture 4" descr="A person sitting at a table with a birthday cake&#10;&#10;Description generated with very high confidence">
            <a:extLst>
              <a:ext uri="{FF2B5EF4-FFF2-40B4-BE49-F238E27FC236}">
                <a16:creationId xmlns:a16="http://schemas.microsoft.com/office/drawing/2014/main" id="{17888A43-D75B-4D51-B09A-A85F20206A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67" y="1990975"/>
            <a:ext cx="4531634" cy="3018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6835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Crafty Crafters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70626470"/>
              </p:ext>
            </p:extLst>
          </p:nvPr>
        </p:nvGraphicFramePr>
        <p:xfrm>
          <a:off x="839788" y="2505075"/>
          <a:ext cx="3040125" cy="2672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7E0A6DD-8CEC-425A-9B92-5EE7A764F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9771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57B7F107-2617-492F-8721-80F2B2A5B9C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88351474"/>
              </p:ext>
            </p:extLst>
          </p:nvPr>
        </p:nvGraphicFramePr>
        <p:xfrm>
          <a:off x="4214193" y="2505075"/>
          <a:ext cx="7772402" cy="3657600"/>
        </p:xfrm>
        <a:graphic>
          <a:graphicData uri="http://schemas.openxmlformats.org/drawingml/2006/table">
            <a:tbl>
              <a:tblPr/>
              <a:tblGrid>
                <a:gridCol w="1400338">
                  <a:extLst>
                    <a:ext uri="{9D8B030D-6E8A-4147-A177-3AD203B41FA5}">
                      <a16:colId xmlns:a16="http://schemas.microsoft.com/office/drawing/2014/main" val="3068114373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718626927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34427689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2805249920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4131034708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3113536531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4214784431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1894589756"/>
                    </a:ext>
                  </a:extLst>
                </a:gridCol>
                <a:gridCol w="796508">
                  <a:extLst>
                    <a:ext uri="{9D8B030D-6E8A-4147-A177-3AD203B41FA5}">
                      <a16:colId xmlns:a16="http://schemas.microsoft.com/office/drawing/2014/main" val="213103254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415811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065786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-34.9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1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48356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183.3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79.8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6517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Fleece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1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-35.9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149569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-39.1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7D6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56008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51.0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92.6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8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DD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72312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65.1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107.9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4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83568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312.5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167" marR="4167" marT="416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478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19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Season Seekers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Seasonal Flowers, Paint, Kids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2354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14.4% </a:t>
            </a: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12.5%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11%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61406BE4-4333-46D8-ACA2-5F976990A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59463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8768464-8DF3-49FA-8BFF-3AD168BA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15</a:t>
            </a:fld>
            <a:endParaRPr lang="en-US"/>
          </a:p>
        </p:txBody>
      </p:sp>
      <p:sp>
        <p:nvSpPr>
          <p:cNvPr id="55" name="Subtitle 5">
            <a:extLst>
              <a:ext uri="{FF2B5EF4-FFF2-40B4-BE49-F238E27FC236}">
                <a16:creationId xmlns:a16="http://schemas.microsoft.com/office/drawing/2014/main" id="{BD352EF0-68F2-4A8F-B245-82857BBBD29D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Love various seasonal products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Second lowest revenue segment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9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for </a:t>
            </a:r>
            <a:r>
              <a:rPr lang="en-US" dirty="0"/>
              <a:t>Season Seekers </a:t>
            </a:r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548068" y="1765145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548068" y="3078315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548068" y="4466738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5768604" y="1412254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Seasonal Flowers, Paint, Kids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5768604" y="2909932"/>
            <a:ext cx="6006590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Flowers with Ribbon, Kids products with Impulse products, Needle with Jewelry</a:t>
            </a: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5768604" y="4353156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9% </a:t>
            </a: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$6,000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8206" y="4032281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C5989E3-0DB4-46EC-AD79-83F8A6264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273863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BF8DA9-537F-408A-88D1-6AA542E9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16</a:t>
            </a:fld>
            <a:endParaRPr lang="en-US" dirty="0"/>
          </a:p>
        </p:txBody>
      </p:sp>
      <p:pic>
        <p:nvPicPr>
          <p:cNvPr id="29" name="Picture 6" descr="A person wearing a green shirt&#10;&#10;Description generated with very high confidence">
            <a:extLst>
              <a:ext uri="{FF2B5EF4-FFF2-40B4-BE49-F238E27FC236}">
                <a16:creationId xmlns:a16="http://schemas.microsoft.com/office/drawing/2014/main" id="{BA9C2990-14D3-4D0D-A568-5E43278B88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793" b="454"/>
          <a:stretch/>
        </p:blipFill>
        <p:spPr>
          <a:xfrm>
            <a:off x="416805" y="1316793"/>
            <a:ext cx="3867678" cy="4422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864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Season Seekers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053686"/>
              </p:ext>
            </p:extLst>
          </p:nvPr>
        </p:nvGraphicFramePr>
        <p:xfrm>
          <a:off x="839788" y="2505075"/>
          <a:ext cx="3040125" cy="230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8.63%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 dirty="0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3140B42-E3BA-4340-9BBF-4CC831677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76954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F73E695-2FBE-48DA-8623-13A1AC075E0F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4054259972"/>
              </p:ext>
            </p:extLst>
          </p:nvPr>
        </p:nvGraphicFramePr>
        <p:xfrm>
          <a:off x="4214193" y="2505075"/>
          <a:ext cx="7722701" cy="2951586"/>
        </p:xfrm>
        <a:graphic>
          <a:graphicData uri="http://schemas.openxmlformats.org/drawingml/2006/table">
            <a:tbl>
              <a:tblPr/>
              <a:tblGrid>
                <a:gridCol w="1259821">
                  <a:extLst>
                    <a:ext uri="{9D8B030D-6E8A-4147-A177-3AD203B41FA5}">
                      <a16:colId xmlns:a16="http://schemas.microsoft.com/office/drawing/2014/main" val="388686586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754350169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565319484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310107074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64511715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3754083810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453260535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2086438009"/>
                    </a:ext>
                  </a:extLst>
                </a:gridCol>
                <a:gridCol w="807860">
                  <a:extLst>
                    <a:ext uri="{9D8B030D-6E8A-4147-A177-3AD203B41FA5}">
                      <a16:colId xmlns:a16="http://schemas.microsoft.com/office/drawing/2014/main" val="15566818"/>
                    </a:ext>
                  </a:extLst>
                </a:gridCol>
              </a:tblGrid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Impulse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850001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-66.0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06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C6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52573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5818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995298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Paper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74.2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-62.1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37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E8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275440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-63.8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2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-58.1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6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655373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D8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D0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428109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150.7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D3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60.6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E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54.5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65.4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385082"/>
                  </a:ext>
                </a:extLst>
              </a:tr>
              <a:tr h="3279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Impulse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129.9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98.8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17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82.3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66.0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2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4228" marR="4228" marT="422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854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76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Joyous Jewels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441915" y="3438939"/>
            <a:ext cx="237824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Jewelry and Specials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10%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7.5%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8%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C2DA595-7F8E-4473-9C2A-396D13522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638622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AD13794-16AA-455A-9476-4334782D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18</a:t>
            </a:fld>
            <a:endParaRPr lang="en-US"/>
          </a:p>
        </p:txBody>
      </p:sp>
      <p:sp>
        <p:nvSpPr>
          <p:cNvPr id="56" name="Subtitle 5">
            <a:extLst>
              <a:ext uri="{FF2B5EF4-FFF2-40B4-BE49-F238E27FC236}">
                <a16:creationId xmlns:a16="http://schemas.microsoft.com/office/drawing/2014/main" id="{3EBEBC21-E5BE-493F-B3CD-4870E078A5DE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Smallest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Lowest revenue segment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472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Joyous Jewels</a:t>
            </a:r>
            <a:r>
              <a:rPr lang="en-US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5287474" y="1872247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5287474" y="3004361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5287474" y="4136480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6508011" y="1608938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Jewelry and Specials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6508011" y="2748461"/>
            <a:ext cx="6006590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Jewelry with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Bccomp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,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Jewelry with Fabric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6508011" y="4022897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14% </a:t>
            </a: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$4,500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61" y="3868573"/>
            <a:ext cx="1145594" cy="997983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10A7528-9CF6-4A01-B792-2D7BFA75E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37411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78E428E-3A4F-44A1-B389-CEAA62EC3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19</a:t>
            </a:fld>
            <a:endParaRPr lang="en-US"/>
          </a:p>
        </p:txBody>
      </p:sp>
      <p:pic>
        <p:nvPicPr>
          <p:cNvPr id="29" name="Picture 4" descr="A person sitting at a table&#10;&#10;Description generated with very high confidence">
            <a:extLst>
              <a:ext uri="{FF2B5EF4-FFF2-40B4-BE49-F238E27FC236}">
                <a16:creationId xmlns:a16="http://schemas.microsoft.com/office/drawing/2014/main" id="{18D71D31-4BE0-4FF8-8BE4-CF668ECA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8" y="1605390"/>
            <a:ext cx="4880705" cy="36472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6118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8C33-A366-407F-B8B7-5F99BAFE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Our Business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F15ADA5-4143-40DC-A521-696A18F3E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1580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1254BE4E-D991-40E5-B0D8-A5F373937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709" y="3709062"/>
            <a:ext cx="1638581" cy="584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5A917-E101-471F-988B-67B535F8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7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Joyous Jewels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386613"/>
              </p:ext>
            </p:extLst>
          </p:nvPr>
        </p:nvGraphicFramePr>
        <p:xfrm>
          <a:off x="839788" y="2505075"/>
          <a:ext cx="3040125" cy="193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3DD365D-496A-4FE1-89A7-C951ADA75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35075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03D16BC-8C86-474D-A7C4-5C2CBB598B0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971702782"/>
              </p:ext>
            </p:extLst>
          </p:nvPr>
        </p:nvGraphicFramePr>
        <p:xfrm>
          <a:off x="4214193" y="2505075"/>
          <a:ext cx="7768978" cy="3657600"/>
        </p:xfrm>
        <a:graphic>
          <a:graphicData uri="http://schemas.openxmlformats.org/drawingml/2006/table">
            <a:tbl>
              <a:tblPr/>
              <a:tblGrid>
                <a:gridCol w="1417320">
                  <a:extLst>
                    <a:ext uri="{9D8B030D-6E8A-4147-A177-3AD203B41FA5}">
                      <a16:colId xmlns:a16="http://schemas.microsoft.com/office/drawing/2014/main" val="4048735876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4026596299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3476278885"/>
                    </a:ext>
                  </a:extLst>
                </a:gridCol>
                <a:gridCol w="901518">
                  <a:extLst>
                    <a:ext uri="{9D8B030D-6E8A-4147-A177-3AD203B41FA5}">
                      <a16:colId xmlns:a16="http://schemas.microsoft.com/office/drawing/2014/main" val="2373027196"/>
                    </a:ext>
                  </a:extLst>
                </a:gridCol>
                <a:gridCol w="922130">
                  <a:extLst>
                    <a:ext uri="{9D8B030D-6E8A-4147-A177-3AD203B41FA5}">
                      <a16:colId xmlns:a16="http://schemas.microsoft.com/office/drawing/2014/main" val="1440291073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124942188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1672931138"/>
                    </a:ext>
                  </a:extLst>
                </a:gridCol>
                <a:gridCol w="905602">
                  <a:extLst>
                    <a:ext uri="{9D8B030D-6E8A-4147-A177-3AD203B41FA5}">
                      <a16:colId xmlns:a16="http://schemas.microsoft.com/office/drawing/2014/main" val="25160843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2845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111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Jewelry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-99.9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-100.0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247.1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D5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6036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265.6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5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191.9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9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54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139.7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203.9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4536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197.8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234.7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091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Bccomp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19027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104.2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206.0</a:t>
                      </a: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3" marR="5013" marT="501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187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20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Delightful Decorators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8001" y="3425059"/>
            <a:ext cx="2378245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Home Décor, Celebration, Foam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26.7% 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7.2%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 b="1">
                <a:latin typeface="+mj-lt"/>
              </a:rPr>
              <a:t>9% of total revenue</a:t>
            </a:r>
            <a:endParaRPr lang="en-US" sz="140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7903AB12-1E76-4761-AC90-CABC79A0D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098779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E13DF1DD-B657-4101-9AE6-AB5A0926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21</a:t>
            </a:fld>
            <a:endParaRPr lang="en-US"/>
          </a:p>
        </p:txBody>
      </p:sp>
      <p:sp>
        <p:nvSpPr>
          <p:cNvPr id="54" name="Subtitle 5">
            <a:extLst>
              <a:ext uri="{FF2B5EF4-FFF2-40B4-BE49-F238E27FC236}">
                <a16:creationId xmlns:a16="http://schemas.microsoft.com/office/drawing/2014/main" id="{A34591D7-C48A-4E3F-9779-8B62B43686A8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Largest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Low contribution to revenue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6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A69E36-7188-4D2E-BEDD-EBAB93078920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Our Recommendations </a:t>
            </a:r>
            <a:r>
              <a:rPr lang="en-US" dirty="0"/>
              <a:t>for</a:t>
            </a:r>
            <a:r>
              <a:rPr lang="en-US"/>
              <a:t> </a:t>
            </a:r>
            <a:r>
              <a:rPr lang="en-US" dirty="0"/>
              <a:t>Delightful Decorators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EACF0B-C089-4316-9381-503994D2437C}"/>
              </a:ext>
            </a:extLst>
          </p:cNvPr>
          <p:cNvSpPr/>
          <p:nvPr/>
        </p:nvSpPr>
        <p:spPr>
          <a:xfrm>
            <a:off x="5574282" y="1708841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3434E5-6804-4C22-94B3-7108EB8EFD47}"/>
              </a:ext>
            </a:extLst>
          </p:cNvPr>
          <p:cNvSpPr/>
          <p:nvPr/>
        </p:nvSpPr>
        <p:spPr>
          <a:xfrm>
            <a:off x="5574282" y="2568930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12DA1F5-1901-418A-8BB2-E49A94E364D2}"/>
              </a:ext>
            </a:extLst>
          </p:cNvPr>
          <p:cNvSpPr/>
          <p:nvPr/>
        </p:nvSpPr>
        <p:spPr>
          <a:xfrm>
            <a:off x="5574282" y="3524915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2B209-B9A7-4DF4-9E1C-CA4B8DE9D737}"/>
              </a:ext>
            </a:extLst>
          </p:cNvPr>
          <p:cNvSpPr/>
          <p:nvPr/>
        </p:nvSpPr>
        <p:spPr>
          <a:xfrm>
            <a:off x="5574282" y="4528016"/>
            <a:ext cx="449943" cy="449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/>
              <a:t>04</a:t>
            </a: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7E864B67-C1A8-41E6-B404-E6EF1341D113}"/>
              </a:ext>
            </a:extLst>
          </p:cNvPr>
          <p:cNvSpPr txBox="1">
            <a:spLocks/>
          </p:cNvSpPr>
          <p:nvPr/>
        </p:nvSpPr>
        <p:spPr>
          <a:xfrm>
            <a:off x="6792288" y="1435488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</a:rPr>
              <a:t>Increase Product prices by 15%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Home décor and Celebration</a:t>
            </a:r>
          </a:p>
        </p:txBody>
      </p:sp>
      <p:sp>
        <p:nvSpPr>
          <p:cNvPr id="30" name="Inhaltsplatzhalter 4">
            <a:extLst>
              <a:ext uri="{FF2B5EF4-FFF2-40B4-BE49-F238E27FC236}">
                <a16:creationId xmlns:a16="http://schemas.microsoft.com/office/drawing/2014/main" id="{9D42066B-A9EE-42DF-8458-4D712396FA66}"/>
              </a:ext>
            </a:extLst>
          </p:cNvPr>
          <p:cNvSpPr txBox="1">
            <a:spLocks/>
          </p:cNvSpPr>
          <p:nvPr/>
        </p:nvSpPr>
        <p:spPr>
          <a:xfrm>
            <a:off x="6792288" y="2461833"/>
            <a:ext cx="5683989" cy="49673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>
                <a:solidFill>
                  <a:schemeClr val="accent1"/>
                </a:solidFill>
              </a:rPr>
              <a:t>Decrease Product prices by 5% - </a:t>
            </a:r>
            <a:r>
              <a:rPr lang="en-US" sz="2000" b="1">
                <a:solidFill>
                  <a:schemeClr val="bg1">
                    <a:lumMod val="50000"/>
                  </a:schemeClr>
                </a:solidFill>
              </a:rPr>
              <a:t>Foam</a:t>
            </a:r>
          </a:p>
        </p:txBody>
      </p:sp>
      <p:sp>
        <p:nvSpPr>
          <p:cNvPr id="31" name="Inhaltsplatzhalter 4">
            <a:extLst>
              <a:ext uri="{FF2B5EF4-FFF2-40B4-BE49-F238E27FC236}">
                <a16:creationId xmlns:a16="http://schemas.microsoft.com/office/drawing/2014/main" id="{7FE3D25E-4FC5-47D8-84F1-4255A4685A3B}"/>
              </a:ext>
            </a:extLst>
          </p:cNvPr>
          <p:cNvSpPr txBox="1">
            <a:spLocks/>
          </p:cNvSpPr>
          <p:nvPr/>
        </p:nvSpPr>
        <p:spPr>
          <a:xfrm>
            <a:off x="6792287" y="315794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home décor with Foam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Bundle Celebrations with Ribbon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Inhaltsplatzhalter 4">
            <a:extLst>
              <a:ext uri="{FF2B5EF4-FFF2-40B4-BE49-F238E27FC236}">
                <a16:creationId xmlns:a16="http://schemas.microsoft.com/office/drawing/2014/main" id="{C4A5A3B2-065A-4481-A8A4-A4B32B99E4CE}"/>
              </a:ext>
            </a:extLst>
          </p:cNvPr>
          <p:cNvSpPr txBox="1">
            <a:spLocks/>
          </p:cNvSpPr>
          <p:nvPr/>
        </p:nvSpPr>
        <p:spPr>
          <a:xfrm>
            <a:off x="6792288" y="4425018"/>
            <a:ext cx="5683989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Segment revenue increase by 5% </a:t>
            </a:r>
          </a:p>
        </p:txBody>
      </p:sp>
      <p:sp>
        <p:nvSpPr>
          <p:cNvPr id="33" name="Subtitle 5">
            <a:extLst>
              <a:ext uri="{FF2B5EF4-FFF2-40B4-BE49-F238E27FC236}">
                <a16:creationId xmlns:a16="http://schemas.microsoft.com/office/drawing/2014/main" id="{D2EBD14C-49EF-456E-92B1-961A19B5F4D9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Overall revenue increase $3000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9C7B289-A63D-49DB-91D1-401A57D4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50158" y="3187736"/>
            <a:ext cx="803642" cy="6362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9AA6086-26E7-4506-95E5-20304DD0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157" y="4058952"/>
            <a:ext cx="803643" cy="700093"/>
          </a:xfrm>
          <a:prstGeom prst="rect">
            <a:avLst/>
          </a:prstGeom>
        </p:spPr>
      </p:pic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17FA25AE-8850-4D3D-B825-53A86E426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14521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E6DC4B-98C7-4730-8C3A-87F2138A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22</a:t>
            </a:fld>
            <a:endParaRPr lang="en-US"/>
          </a:p>
        </p:txBody>
      </p:sp>
      <p:pic>
        <p:nvPicPr>
          <p:cNvPr id="37" name="Picture 6" descr="A person sitting at a table&#10;&#10;Description generated with high confidence">
            <a:extLst>
              <a:ext uri="{FF2B5EF4-FFF2-40B4-BE49-F238E27FC236}">
                <a16:creationId xmlns:a16="http://schemas.microsoft.com/office/drawing/2014/main" id="{457B0171-55FF-4478-864A-6FFCDB1E1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68" y="1110682"/>
            <a:ext cx="3777851" cy="2526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6" descr="A group of stuffed animals on a bed&#10;&#10;Description generated with high confidence">
            <a:extLst>
              <a:ext uri="{FF2B5EF4-FFF2-40B4-BE49-F238E27FC236}">
                <a16:creationId xmlns:a16="http://schemas.microsoft.com/office/drawing/2014/main" id="{6B73C9C2-C907-41F9-8906-5C27CD57A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67" y="3758490"/>
            <a:ext cx="3777851" cy="2197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9775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Delightful Decorators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7965999"/>
              </p:ext>
            </p:extLst>
          </p:nvPr>
        </p:nvGraphicFramePr>
        <p:xfrm>
          <a:off x="839788" y="2505075"/>
          <a:ext cx="3040125" cy="2301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587311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78ABBE-5110-4922-BCA0-3C2FA5960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1032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0C1C1F1-BA1A-4932-9868-50E4AA726B4A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56530789"/>
              </p:ext>
            </p:extLst>
          </p:nvPr>
        </p:nvGraphicFramePr>
        <p:xfrm>
          <a:off x="4075043" y="2505075"/>
          <a:ext cx="7832038" cy="3591621"/>
        </p:xfrm>
        <a:graphic>
          <a:graphicData uri="http://schemas.openxmlformats.org/drawingml/2006/table">
            <a:tbl>
              <a:tblPr/>
              <a:tblGrid>
                <a:gridCol w="1057574">
                  <a:extLst>
                    <a:ext uri="{9D8B030D-6E8A-4147-A177-3AD203B41FA5}">
                      <a16:colId xmlns:a16="http://schemas.microsoft.com/office/drawing/2014/main" val="18856560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428050614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1306574004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3874829754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4057295951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87569190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230766813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1907141782"/>
                    </a:ext>
                  </a:extLst>
                </a:gridCol>
                <a:gridCol w="846808">
                  <a:extLst>
                    <a:ext uri="{9D8B030D-6E8A-4147-A177-3AD203B41FA5}">
                      <a16:colId xmlns:a16="http://schemas.microsoft.com/office/drawing/2014/main" val="2563124139"/>
                    </a:ext>
                  </a:extLst>
                </a:gridCol>
              </a:tblGrid>
              <a:tr h="387580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559825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HOMEDEC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-51.8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A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D5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74206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CELEB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-52.6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-41.4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A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6D6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516593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FOAM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4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120.9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4D1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-50.1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C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68202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PAINT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-42.8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C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245109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-43.3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7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5BF7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624800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-42.7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86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27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-44.7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B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93.7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D98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-16.2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2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83021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95.6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4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63215"/>
                  </a:ext>
                </a:extLst>
              </a:tr>
              <a:tr h="3875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RIBBON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83.1</a:t>
                      </a:r>
                    </a:p>
                  </a:txBody>
                  <a:tcPr marL="3301" marR="3301" marT="33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682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4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32B4E-83E7-4123-AA3E-418555EC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Financial Implications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BB061D3-4143-4D95-A862-68929B264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433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ubtitle 5">
            <a:extLst>
              <a:ext uri="{FF2B5EF4-FFF2-40B4-BE49-F238E27FC236}">
                <a16:creationId xmlns:a16="http://schemas.microsoft.com/office/drawing/2014/main" id="{08B157C7-90E3-49C8-81D5-4E0DFCD63183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by 10.4% accounting for ~$85,000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9AA7204-798D-4C4B-A8BC-90CB55A87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656711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D162B-647D-4703-8781-BC96D76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4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D9E3C4-9497-4003-A6F7-077506EA7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5" r="938" b="2"/>
          <a:stretch/>
        </p:blipFill>
        <p:spPr>
          <a:xfrm>
            <a:off x="6096000" y="142425"/>
            <a:ext cx="5954799" cy="6081394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754EA-5213-40A5-96A3-898024A1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84" y="332555"/>
            <a:ext cx="5127031" cy="833601"/>
          </a:xfrm>
        </p:spPr>
        <p:txBody>
          <a:bodyPr>
            <a:normAutofit/>
          </a:bodyPr>
          <a:lstStyle/>
          <a:p>
            <a:r>
              <a:rPr lang="en-US" sz="3600" b="1" dirty="0"/>
              <a:t>Test and Learn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4D2B7-EC4A-4F0B-BC42-7158462E2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684" y="1526001"/>
            <a:ext cx="5127029" cy="43480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Build marketing strategy as per our recommendations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Run test trials on small group of customers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Measure performance both customer satisfaction and revenue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Calibri"/>
              </a:rPr>
              <a:t>Analyze and Improve</a:t>
            </a:r>
          </a:p>
          <a:p>
            <a:pPr>
              <a:lnSpc>
                <a:spcPct val="150000"/>
              </a:lnSpc>
            </a:pPr>
            <a:endParaRPr lang="en-US" sz="2400" dirty="0">
              <a:cs typeface="Calibri"/>
            </a:endParaRPr>
          </a:p>
          <a:p>
            <a:pPr>
              <a:lnSpc>
                <a:spcPct val="150000"/>
              </a:lnSpc>
            </a:pPr>
            <a:endParaRPr lang="en-US" sz="24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24B11-3670-4C19-80FB-65C065DF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BFC287-F34F-4D7D-AF49-957A7C27882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5340B2-E767-44F1-94D1-ED029E56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557" y="616076"/>
            <a:ext cx="5037434" cy="5288645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064A922-B5EF-4564-A467-38E36A367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281114"/>
              </p:ext>
            </p:extLst>
          </p:nvPr>
        </p:nvGraphicFramePr>
        <p:xfrm>
          <a:off x="0" y="6510130"/>
          <a:ext cx="12192000" cy="34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347870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844927-9295-4413-B9A5-7B053ECD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34118"/>
            <a:ext cx="2743200" cy="34661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3BFC287-F34F-4D7D-AF49-957A7C27882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DC415-AAD0-4597-8E6B-7D485863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711148" cy="68580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        Our Goal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8D61C9-8E6D-413C-B909-886BF1AC1FB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AE5D9C-4CAA-483B-A318-6095C48D55E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48220" y="3038475"/>
            <a:ext cx="923925" cy="781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41204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C95B82D5-A8BB-45BF-BED8-C7B2068921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4E5B4A-F77E-4D91-840C-867163AC9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632" y="803049"/>
            <a:ext cx="2470743" cy="2470743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6B2B2D-36B4-4B92-A2BA-3FC3A6347A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037843" y="3461344"/>
            <a:ext cx="2560320" cy="2438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8B6C1D-319D-469E-A1FA-6C9D9977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4008" y="629266"/>
            <a:ext cx="6305719" cy="1676603"/>
          </a:xfrm>
        </p:spPr>
        <p:txBody>
          <a:bodyPr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07C5FB-C6D6-4EE9-B8FF-554BCCC8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878" y="1818862"/>
            <a:ext cx="6422848" cy="42236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Current revenue from 21 significant product categories: $811,000 (Approx.)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Recommendation – Increase price by </a:t>
            </a:r>
            <a:r>
              <a:rPr lang="en-US" b="1" dirty="0"/>
              <a:t>15%</a:t>
            </a:r>
            <a:r>
              <a:rPr lang="en-US" dirty="0"/>
              <a:t> as per products price sensitivity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Implementing our recommendations will lead to </a:t>
            </a:r>
            <a:r>
              <a:rPr lang="en-US" b="1" dirty="0"/>
              <a:t>10.4% </a:t>
            </a:r>
            <a:r>
              <a:rPr lang="en-US" dirty="0"/>
              <a:t>increase in the revenue – which is approximately </a:t>
            </a:r>
            <a:r>
              <a:rPr lang="en-US" b="1" dirty="0"/>
              <a:t>$78,000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D3885-8370-40F3-B15D-2182BEB5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1772" y="635508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C3BFC287-F34F-4D7D-AF49-957A7C27882F}" type="slidenum">
              <a:rPr lang="en-US">
                <a:solidFill>
                  <a:srgbClr val="404040"/>
                </a:solidFill>
              </a:rPr>
              <a:pPr algn="l">
                <a:spcAft>
                  <a:spcPts val="600"/>
                </a:spcAft>
              </a:pPr>
              <a:t>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0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25207E-6656-407E-BD61-50EF2998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4168"/>
          </a:xfrm>
        </p:spPr>
        <p:txBody>
          <a:bodyPr>
            <a:normAutofit/>
          </a:bodyPr>
          <a:lstStyle/>
          <a:p>
            <a:pPr algn="ctr"/>
            <a:r>
              <a:rPr lang="en-US"/>
              <a:t>Our Customers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53E278C-71C5-49D1-9231-E910FAEC27E1}"/>
              </a:ext>
            </a:extLst>
          </p:cNvPr>
          <p:cNvGrpSpPr/>
          <p:nvPr/>
        </p:nvGrpSpPr>
        <p:grpSpPr>
          <a:xfrm>
            <a:off x="6897964" y="4531670"/>
            <a:ext cx="4414885" cy="1340551"/>
            <a:chOff x="5173473" y="3692666"/>
            <a:chExt cx="3311164" cy="1005413"/>
          </a:xfrm>
          <a:solidFill>
            <a:schemeClr val="accent3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435D78-ECB5-4D88-BE11-DB958BD082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66391" y="3944019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3. Crafty Crafters </a:t>
              </a: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070DA512-6B5F-402F-9299-1B09CE49AB2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173473" y="3692666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24C83AE-43D3-4504-B50A-C58D5DFD061F}"/>
              </a:ext>
            </a:extLst>
          </p:cNvPr>
          <p:cNvGrpSpPr/>
          <p:nvPr/>
        </p:nvGrpSpPr>
        <p:grpSpPr>
          <a:xfrm>
            <a:off x="6897965" y="3249121"/>
            <a:ext cx="4760635" cy="1000484"/>
            <a:chOff x="5173474" y="2730754"/>
            <a:chExt cx="3570476" cy="750363"/>
          </a:xfrm>
          <a:solidFill>
            <a:schemeClr val="accent2"/>
          </a:solidFill>
        </p:grpSpPr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B4EC6C23-DF83-4DBC-960C-D7D3E377CC5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125704" y="2730754"/>
              <a:ext cx="2618246" cy="7503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2. Cozy Comforters </a:t>
              </a:r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0DADE462-EB16-4FBA-8F7B-6B7ACFCED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3474" y="2730754"/>
              <a:ext cx="952233" cy="750363"/>
            </a:xfrm>
            <a:custGeom>
              <a:avLst/>
              <a:gdLst>
                <a:gd name="T0" fmla="*/ 0 w 218"/>
                <a:gd name="T1" fmla="*/ 0 h 406"/>
                <a:gd name="T2" fmla="*/ 218 w 218"/>
                <a:gd name="T3" fmla="*/ 176 h 406"/>
                <a:gd name="T4" fmla="*/ 218 w 218"/>
                <a:gd name="T5" fmla="*/ 253 h 406"/>
                <a:gd name="T6" fmla="*/ 0 w 218"/>
                <a:gd name="T7" fmla="*/ 406 h 406"/>
                <a:gd name="T8" fmla="*/ 0 w 218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406">
                  <a:moveTo>
                    <a:pt x="0" y="0"/>
                  </a:moveTo>
                  <a:lnTo>
                    <a:pt x="218" y="176"/>
                  </a:lnTo>
                  <a:lnTo>
                    <a:pt x="218" y="253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A8D361-4BF4-43CC-A446-6CEE5401FC9F}"/>
              </a:ext>
            </a:extLst>
          </p:cNvPr>
          <p:cNvGrpSpPr/>
          <p:nvPr/>
        </p:nvGrpSpPr>
        <p:grpSpPr>
          <a:xfrm>
            <a:off x="6897964" y="1626506"/>
            <a:ext cx="4414885" cy="1340551"/>
            <a:chOff x="5173473" y="1513793"/>
            <a:chExt cx="3311164" cy="1005413"/>
          </a:xfrm>
          <a:solidFill>
            <a:schemeClr val="accent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641B8D2-9F80-42E3-AC0B-1F8ACDE66D0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866391" y="1513793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1. Favorite Fans </a:t>
              </a: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AC6A3E96-F18F-46A3-8F9A-CED534E9C2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73473" y="1513793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9897E6-86C7-468C-9233-FF8078FB5478}"/>
              </a:ext>
            </a:extLst>
          </p:cNvPr>
          <p:cNvGrpSpPr/>
          <p:nvPr/>
        </p:nvGrpSpPr>
        <p:grpSpPr>
          <a:xfrm>
            <a:off x="533401" y="3249121"/>
            <a:ext cx="4760635" cy="1000484"/>
            <a:chOff x="400051" y="2730754"/>
            <a:chExt cx="3570476" cy="750363"/>
          </a:xfrm>
          <a:solidFill>
            <a:schemeClr val="accent5"/>
          </a:solidFill>
        </p:grpSpPr>
        <p:sp>
          <p:nvSpPr>
            <p:cNvPr id="50" name="Rectangle 17">
              <a:extLst>
                <a:ext uri="{FF2B5EF4-FFF2-40B4-BE49-F238E27FC236}">
                  <a16:creationId xmlns:a16="http://schemas.microsoft.com/office/drawing/2014/main" id="{17EA1409-9A85-4E4B-AB35-30C10833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51" y="2730754"/>
              <a:ext cx="2618246" cy="75036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5. Joyous Jewels </a:t>
              </a:r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AB5FDCC9-1E79-481F-877F-B1B930E8C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294" y="2730754"/>
              <a:ext cx="952233" cy="750363"/>
            </a:xfrm>
            <a:custGeom>
              <a:avLst/>
              <a:gdLst>
                <a:gd name="T0" fmla="*/ 0 w 218"/>
                <a:gd name="T1" fmla="*/ 0 h 406"/>
                <a:gd name="T2" fmla="*/ 218 w 218"/>
                <a:gd name="T3" fmla="*/ 176 h 406"/>
                <a:gd name="T4" fmla="*/ 218 w 218"/>
                <a:gd name="T5" fmla="*/ 253 h 406"/>
                <a:gd name="T6" fmla="*/ 0 w 218"/>
                <a:gd name="T7" fmla="*/ 406 h 406"/>
                <a:gd name="T8" fmla="*/ 0 w 218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406">
                  <a:moveTo>
                    <a:pt x="0" y="0"/>
                  </a:moveTo>
                  <a:lnTo>
                    <a:pt x="218" y="176"/>
                  </a:lnTo>
                  <a:lnTo>
                    <a:pt x="218" y="253"/>
                  </a:lnTo>
                  <a:lnTo>
                    <a:pt x="0" y="4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B5855F-6E4D-46A6-8A03-B05395F34B76}"/>
              </a:ext>
            </a:extLst>
          </p:cNvPr>
          <p:cNvGrpSpPr/>
          <p:nvPr/>
        </p:nvGrpSpPr>
        <p:grpSpPr>
          <a:xfrm>
            <a:off x="879153" y="4531670"/>
            <a:ext cx="4414888" cy="1340551"/>
            <a:chOff x="659365" y="3692666"/>
            <a:chExt cx="3311166" cy="1005413"/>
          </a:xfrm>
          <a:solidFill>
            <a:schemeClr val="accent4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662416-6CAF-470F-AE22-0E5FA33AA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365" y="3944019"/>
              <a:ext cx="2618248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4. Season Seekers </a:t>
              </a:r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3A175706-F986-488B-86CE-8A7D197E56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277611" y="3692666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25D58C-A19F-4E68-A86C-EBAE922D7A2C}"/>
              </a:ext>
            </a:extLst>
          </p:cNvPr>
          <p:cNvGrpSpPr/>
          <p:nvPr/>
        </p:nvGrpSpPr>
        <p:grpSpPr>
          <a:xfrm>
            <a:off x="879152" y="1626506"/>
            <a:ext cx="4414885" cy="1340551"/>
            <a:chOff x="659364" y="1513793"/>
            <a:chExt cx="3311164" cy="1005413"/>
          </a:xfrm>
          <a:solidFill>
            <a:schemeClr val="accent6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6BA83A2-E78E-42A8-A3A9-451117847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364" y="1513793"/>
              <a:ext cx="2618246" cy="7540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6. Delightful Decorators </a:t>
              </a: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5796CAB7-9E04-4FB8-81A0-B1B50C024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7608" y="1513793"/>
              <a:ext cx="692920" cy="1005413"/>
            </a:xfrm>
            <a:custGeom>
              <a:avLst/>
              <a:gdLst>
                <a:gd name="T0" fmla="*/ 0 w 326"/>
                <a:gd name="T1" fmla="*/ 0 h 544"/>
                <a:gd name="T2" fmla="*/ 326 w 326"/>
                <a:gd name="T3" fmla="*/ 504 h 544"/>
                <a:gd name="T4" fmla="*/ 284 w 326"/>
                <a:gd name="T5" fmla="*/ 544 h 544"/>
                <a:gd name="T6" fmla="*/ 0 w 326"/>
                <a:gd name="T7" fmla="*/ 408 h 544"/>
                <a:gd name="T8" fmla="*/ 0 w 326"/>
                <a:gd name="T9" fmla="*/ 0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544">
                  <a:moveTo>
                    <a:pt x="0" y="0"/>
                  </a:moveTo>
                  <a:lnTo>
                    <a:pt x="326" y="504"/>
                  </a:lnTo>
                  <a:lnTo>
                    <a:pt x="284" y="544"/>
                  </a:lnTo>
                  <a:lnTo>
                    <a:pt x="0" y="4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B683A08D-2590-47F6-8A7E-94F7379C8BC0}"/>
              </a:ext>
            </a:extLst>
          </p:cNvPr>
          <p:cNvSpPr/>
          <p:nvPr/>
        </p:nvSpPr>
        <p:spPr>
          <a:xfrm>
            <a:off x="4652593" y="2302041"/>
            <a:ext cx="2886819" cy="2886816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Our Customers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C7B6E30A-F117-4EBC-A667-E75588FE8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1368537"/>
              </p:ext>
            </p:extLst>
          </p:nvPr>
        </p:nvGraphicFramePr>
        <p:xfrm>
          <a:off x="2797934" y="1411358"/>
          <a:ext cx="6596132" cy="4586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40558D4-A379-413E-A16A-5A89585DC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310108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7F2B9-359D-40D1-A71D-CD8EED7D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7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5">
            <a:extLst>
              <a:ext uri="{FF2B5EF4-FFF2-40B4-BE49-F238E27FC236}">
                <a16:creationId xmlns:a16="http://schemas.microsoft.com/office/drawing/2014/main" id="{8CD039C9-6122-4CA6-A9B8-A0C3B3D8CA34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Highest Revenue </a:t>
            </a:r>
            <a:r>
              <a:rPr lang="en-US" sz="2400" dirty="0">
                <a:sym typeface="Wingdings" panose="05000000000000000000" pitchFamily="2" charset="2"/>
              </a:rPr>
              <a:t> We are their favorite Store!  Receive highest # Mails</a:t>
            </a:r>
            <a:r>
              <a:rPr lang="en-US" sz="2400" dirty="0"/>
              <a:t>  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Favorite Fans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6" y="1672300"/>
            <a:ext cx="2591626" cy="4169352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8001" y="3425059"/>
            <a:ext cx="2378245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Special, Warm, Fabric, Seasonal Flower, Quilt, Sew, Ribbon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15%</a:t>
            </a:r>
            <a:r>
              <a:rPr lang="en-US" sz="2400" dirty="0">
                <a:latin typeface="+mj-lt"/>
              </a:rPr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400">
                <a:latin typeface="+mj-lt"/>
              </a:rPr>
              <a:t>30%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30%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DD54F8A5-FBA0-4A0E-AE1E-998170A01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7100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3E109EF2-6505-40A4-8250-6A83574E1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5530B52-AA5F-46CE-BDF5-3D63C4470EF7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Our Recommendations for Favorite Fans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50CCCA-F107-45A2-9D80-944517AD6198}"/>
              </a:ext>
            </a:extLst>
          </p:cNvPr>
          <p:cNvSpPr/>
          <p:nvPr/>
        </p:nvSpPr>
        <p:spPr>
          <a:xfrm>
            <a:off x="4283019" y="1883152"/>
            <a:ext cx="449943" cy="4499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455D62-94D5-4781-A2D6-159E40D46FCA}"/>
              </a:ext>
            </a:extLst>
          </p:cNvPr>
          <p:cNvSpPr/>
          <p:nvPr/>
        </p:nvSpPr>
        <p:spPr>
          <a:xfrm>
            <a:off x="4283019" y="3015266"/>
            <a:ext cx="449943" cy="4499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EB1DBD-FD3F-47F1-BEA2-A0701C8EEB67}"/>
              </a:ext>
            </a:extLst>
          </p:cNvPr>
          <p:cNvSpPr/>
          <p:nvPr/>
        </p:nvSpPr>
        <p:spPr>
          <a:xfrm>
            <a:off x="4283019" y="4147385"/>
            <a:ext cx="449943" cy="4499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/>
              <a:t>03</a:t>
            </a:r>
          </a:p>
        </p:txBody>
      </p:sp>
      <p:sp>
        <p:nvSpPr>
          <p:cNvPr id="24" name="Inhaltsplatzhalter 4">
            <a:extLst>
              <a:ext uri="{FF2B5EF4-FFF2-40B4-BE49-F238E27FC236}">
                <a16:creationId xmlns:a16="http://schemas.microsoft.com/office/drawing/2014/main" id="{563E6E95-9CCE-45C2-9590-46BF563B98F9}"/>
              </a:ext>
            </a:extLst>
          </p:cNvPr>
          <p:cNvSpPr txBox="1">
            <a:spLocks/>
          </p:cNvSpPr>
          <p:nvPr/>
        </p:nvSpPr>
        <p:spPr>
          <a:xfrm>
            <a:off x="5503556" y="1619842"/>
            <a:ext cx="6033053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Product prices by 15%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Special, Warm, Fabric, Seasonal Flower, Quilt, Sew, Ribbon</a:t>
            </a:r>
          </a:p>
        </p:txBody>
      </p:sp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F921E10C-F140-4C94-B68D-2F55E2F6A8FE}"/>
              </a:ext>
            </a:extLst>
          </p:cNvPr>
          <p:cNvSpPr txBox="1">
            <a:spLocks/>
          </p:cNvSpPr>
          <p:nvPr/>
        </p:nvSpPr>
        <p:spPr>
          <a:xfrm>
            <a:off x="5503556" y="2754111"/>
            <a:ext cx="5683989" cy="96795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Market Basket Analysis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Bundle Fabric with Quilt and Sew 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6" name="Inhaltsplatzhalter 4">
            <a:extLst>
              <a:ext uri="{FF2B5EF4-FFF2-40B4-BE49-F238E27FC236}">
                <a16:creationId xmlns:a16="http://schemas.microsoft.com/office/drawing/2014/main" id="{37003012-EB7B-4FC4-A5C6-E825F3F9F577}"/>
              </a:ext>
            </a:extLst>
          </p:cNvPr>
          <p:cNvSpPr txBox="1">
            <a:spLocks/>
          </p:cNvSpPr>
          <p:nvPr/>
        </p:nvSpPr>
        <p:spPr>
          <a:xfrm>
            <a:off x="5503556" y="3911352"/>
            <a:ext cx="5683989" cy="113877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accent3"/>
                </a:solidFill>
                <a:latin typeface="+mj-lt"/>
              </a:rPr>
              <a:t>Revenue Increase</a:t>
            </a:r>
            <a:b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Segment revenue increase by 12.5% 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Amount $15,000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7" name="Subtitle 5">
            <a:extLst>
              <a:ext uri="{FF2B5EF4-FFF2-40B4-BE49-F238E27FC236}">
                <a16:creationId xmlns:a16="http://schemas.microsoft.com/office/drawing/2014/main" id="{90FDE1FF-EF48-41E8-A3EC-E547FF4AF1F5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653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Overall revenue increase $37,000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2CFF72-06D5-4151-9FAB-078917E8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1016" y="2813825"/>
            <a:ext cx="1145593" cy="9069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D2CC948-C725-47A3-940F-C7F434B8D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015" y="3981748"/>
            <a:ext cx="1145594" cy="997983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BE900B4D-BFC9-415D-964F-C5231265D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63280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FAB7872-7FF3-43B9-B623-EF2B2F4D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7</a:t>
            </a:fld>
            <a:endParaRPr lang="en-US"/>
          </a:p>
        </p:txBody>
      </p:sp>
      <p:pic>
        <p:nvPicPr>
          <p:cNvPr id="33" name="Picture 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EFE4AF0E-C99A-4A98-A8C8-2F51F8F74E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5" r="13172"/>
          <a:stretch/>
        </p:blipFill>
        <p:spPr>
          <a:xfrm>
            <a:off x="508001" y="1061532"/>
            <a:ext cx="3199302" cy="2600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8" descr="Two people taking a selfie&#10;&#10;Description generated with high confidence">
            <a:extLst>
              <a:ext uri="{FF2B5EF4-FFF2-40B4-BE49-F238E27FC236}">
                <a16:creationId xmlns:a16="http://schemas.microsoft.com/office/drawing/2014/main" id="{1A86ED0C-9B56-4B88-877D-0719A84F2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78" y="3798867"/>
            <a:ext cx="3724947" cy="2096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319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9711-00AB-4E47-9C7C-CFF60AEF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Favorite Fans - Financial Impact and MBA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E6BC5-39AC-4E94-B349-1C96C10F1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040125" cy="823912"/>
          </a:xfrm>
        </p:spPr>
        <p:txBody>
          <a:bodyPr/>
          <a:lstStyle/>
          <a:p>
            <a:pPr algn="ctr"/>
            <a:r>
              <a:rPr lang="en-US" dirty="0"/>
              <a:t>Elasticity Analysis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5A254AD-1AD0-485C-B120-896FB0D601B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0907922"/>
              </p:ext>
            </p:extLst>
          </p:nvPr>
        </p:nvGraphicFramePr>
        <p:xfrm>
          <a:off x="839788" y="2505075"/>
          <a:ext cx="3040125" cy="34137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77011">
                  <a:extLst>
                    <a:ext uri="{9D8B030D-6E8A-4147-A177-3AD203B41FA5}">
                      <a16:colId xmlns:a16="http://schemas.microsoft.com/office/drawing/2014/main" val="1896692522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2728471524"/>
                    </a:ext>
                  </a:extLst>
                </a:gridCol>
                <a:gridCol w="1031557">
                  <a:extLst>
                    <a:ext uri="{9D8B030D-6E8A-4147-A177-3AD203B41FA5}">
                      <a16:colId xmlns:a16="http://schemas.microsoft.com/office/drawing/2014/main" val="3057981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Change in Revenue 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Revenue Change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1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45970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1405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22967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10.48%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81977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Seasonal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16989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13.51%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053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13.96%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4867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21781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32E151-E876-4399-A383-332CDAFD9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14193" y="1681163"/>
            <a:ext cx="7832034" cy="823912"/>
          </a:xfrm>
        </p:spPr>
        <p:txBody>
          <a:bodyPr/>
          <a:lstStyle/>
          <a:p>
            <a:pPr algn="ctr"/>
            <a:r>
              <a:rPr lang="en-US" dirty="0"/>
              <a:t>MBA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913F8-1151-42FC-9E8B-4909DB323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9F4137A-3647-4968-8718-969B98080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4714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87781E-E9AF-49AF-9470-DCA22ACA554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91457457"/>
              </p:ext>
            </p:extLst>
          </p:nvPr>
        </p:nvGraphicFramePr>
        <p:xfrm>
          <a:off x="4214194" y="2505074"/>
          <a:ext cx="7603427" cy="3784600"/>
        </p:xfrm>
        <a:graphic>
          <a:graphicData uri="http://schemas.openxmlformats.org/drawingml/2006/table">
            <a:tbl>
              <a:tblPr/>
              <a:tblGrid>
                <a:gridCol w="1093574">
                  <a:extLst>
                    <a:ext uri="{9D8B030D-6E8A-4147-A177-3AD203B41FA5}">
                      <a16:colId xmlns:a16="http://schemas.microsoft.com/office/drawing/2014/main" val="3700601440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10630592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4054644419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3516896601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525882818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31003406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1733497799"/>
                    </a:ext>
                  </a:extLst>
                </a:gridCol>
                <a:gridCol w="929979">
                  <a:extLst>
                    <a:ext uri="{9D8B030D-6E8A-4147-A177-3AD203B41FA5}">
                      <a16:colId xmlns:a16="http://schemas.microsoft.com/office/drawing/2014/main" val="403427681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031024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206059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Warm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52.6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8490486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Fabric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5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1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224.1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6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38265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Seasfloral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-59.5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500868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Quilt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121.9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0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86.3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52228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82.4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A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1148298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Sew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243.5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102.1</a:t>
                      </a: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16" marR="3516" marT="35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4600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72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B6F3DCE1-6328-4EDE-87DB-98D3D1064584}"/>
              </a:ext>
            </a:extLst>
          </p:cNvPr>
          <p:cNvSpPr txBox="1">
            <a:spLocks/>
          </p:cNvSpPr>
          <p:nvPr/>
        </p:nvSpPr>
        <p:spPr>
          <a:xfrm>
            <a:off x="508001" y="376816"/>
            <a:ext cx="11157817" cy="54594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Cozy Comforters 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53FB68-9F68-45CE-AD4A-14BE42D51B1F}"/>
              </a:ext>
            </a:extLst>
          </p:cNvPr>
          <p:cNvGrpSpPr/>
          <p:nvPr/>
        </p:nvGrpSpPr>
        <p:grpSpPr>
          <a:xfrm>
            <a:off x="544823" y="1672298"/>
            <a:ext cx="2591627" cy="4169345"/>
            <a:chOff x="914400" y="1122362"/>
            <a:chExt cx="2066926" cy="3392806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76F879B-3CE5-4AD5-822D-09DB2262B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5381897-25F7-47F6-9095-1AFAF7D7D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73F34422-E336-4F2C-85EB-D85CC5F70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9CC43-2769-4405-A3C2-53C417F14CB9}"/>
              </a:ext>
            </a:extLst>
          </p:cNvPr>
          <p:cNvGrpSpPr/>
          <p:nvPr/>
        </p:nvGrpSpPr>
        <p:grpSpPr>
          <a:xfrm>
            <a:off x="3387887" y="1672298"/>
            <a:ext cx="2591627" cy="4169345"/>
            <a:chOff x="914400" y="1122362"/>
            <a:chExt cx="2066926" cy="339280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C7C4E466-DA63-4A92-96E3-0607044E3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98F7A81A-82A9-496F-8F7B-EEAD1F7C6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A63DDB6-9AF8-49FC-92B6-69EA9DB2F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2427CF-1E70-4432-B210-79D36DB2CAFB}"/>
              </a:ext>
            </a:extLst>
          </p:cNvPr>
          <p:cNvGrpSpPr/>
          <p:nvPr/>
        </p:nvGrpSpPr>
        <p:grpSpPr>
          <a:xfrm>
            <a:off x="6230951" y="1672298"/>
            <a:ext cx="2591627" cy="4169345"/>
            <a:chOff x="914400" y="1122362"/>
            <a:chExt cx="2066926" cy="3392806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C781814-977F-4353-83A8-CD073FB1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90B4A5-981B-4EF9-87F3-FD07E399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DF67FDC8-8A8D-4D2D-BFC2-A8DD75D23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04C9A-2821-4509-9900-5B6DB43219A2}"/>
              </a:ext>
            </a:extLst>
          </p:cNvPr>
          <p:cNvGrpSpPr/>
          <p:nvPr/>
        </p:nvGrpSpPr>
        <p:grpSpPr>
          <a:xfrm>
            <a:off x="9074016" y="1672298"/>
            <a:ext cx="2591627" cy="4169345"/>
            <a:chOff x="914400" y="1122362"/>
            <a:chExt cx="2066926" cy="3392806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FFA01BD5-6FC9-4445-ADA4-93DB78048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9206" y="4208780"/>
              <a:ext cx="1042988" cy="306388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433" y="0"/>
                </a:cxn>
                <a:cxn ang="0">
                  <a:pos x="657" y="193"/>
                </a:cxn>
                <a:cxn ang="0">
                  <a:pos x="0" y="35"/>
                </a:cxn>
              </a:cxnLst>
              <a:rect l="0" t="0" r="r" b="b"/>
              <a:pathLst>
                <a:path w="657" h="193">
                  <a:moveTo>
                    <a:pt x="0" y="35"/>
                  </a:moveTo>
                  <a:lnTo>
                    <a:pt x="433" y="0"/>
                  </a:lnTo>
                  <a:lnTo>
                    <a:pt x="657" y="193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BD2F0053-BB9D-4A12-AE34-0292719E2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3851275"/>
              <a:ext cx="1728788" cy="4206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89" y="176"/>
                </a:cxn>
                <a:cxn ang="0">
                  <a:pos x="9" y="265"/>
                </a:cxn>
                <a:cxn ang="0">
                  <a:pos x="0" y="0"/>
                </a:cxn>
              </a:cxnLst>
              <a:rect l="0" t="0" r="r" b="b"/>
              <a:pathLst>
                <a:path w="1089" h="265">
                  <a:moveTo>
                    <a:pt x="0" y="0"/>
                  </a:moveTo>
                  <a:lnTo>
                    <a:pt x="1089" y="176"/>
                  </a:lnTo>
                  <a:lnTo>
                    <a:pt x="9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CC92E651-7786-4B51-9AC5-575B0013C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1122362"/>
              <a:ext cx="2062163" cy="3013075"/>
            </a:xfrm>
            <a:custGeom>
              <a:avLst/>
              <a:gdLst/>
              <a:ahLst/>
              <a:cxnLst>
                <a:cxn ang="0">
                  <a:pos x="1299" y="1898"/>
                </a:cxn>
                <a:cxn ang="0">
                  <a:pos x="0" y="1689"/>
                </a:cxn>
                <a:cxn ang="0">
                  <a:pos x="0" y="0"/>
                </a:cxn>
                <a:cxn ang="0">
                  <a:pos x="1299" y="0"/>
                </a:cxn>
                <a:cxn ang="0">
                  <a:pos x="1299" y="1898"/>
                </a:cxn>
              </a:cxnLst>
              <a:rect l="0" t="0" r="r" b="b"/>
              <a:pathLst>
                <a:path w="1299" h="1898">
                  <a:moveTo>
                    <a:pt x="1299" y="1898"/>
                  </a:moveTo>
                  <a:lnTo>
                    <a:pt x="0" y="1689"/>
                  </a:lnTo>
                  <a:lnTo>
                    <a:pt x="0" y="0"/>
                  </a:lnTo>
                  <a:lnTo>
                    <a:pt x="1299" y="0"/>
                  </a:lnTo>
                  <a:lnTo>
                    <a:pt x="1299" y="1898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0" name="Inhaltsplatzhalter 4">
            <a:extLst>
              <a:ext uri="{FF2B5EF4-FFF2-40B4-BE49-F238E27FC236}">
                <a16:creationId xmlns:a16="http://schemas.microsoft.com/office/drawing/2014/main" id="{CEDB8BB4-AAEE-435B-B989-E468E98A386D}"/>
              </a:ext>
            </a:extLst>
          </p:cNvPr>
          <p:cNvSpPr txBox="1">
            <a:spLocks/>
          </p:cNvSpPr>
          <p:nvPr/>
        </p:nvSpPr>
        <p:spPr>
          <a:xfrm>
            <a:off x="502948" y="3355381"/>
            <a:ext cx="2167651" cy="1354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4831" lvl="1" indent="0" algn="ctr">
              <a:lnSpc>
                <a:spcPct val="100000"/>
              </a:lnSpc>
              <a:buNone/>
            </a:pPr>
            <a:r>
              <a:rPr lang="en-US" sz="2200"/>
              <a:t>Fleece, Needle, Warm, Foam, Quilt</a:t>
            </a:r>
          </a:p>
        </p:txBody>
      </p:sp>
      <p:sp>
        <p:nvSpPr>
          <p:cNvPr id="21" name="Inhaltsplatzhalter 4">
            <a:extLst>
              <a:ext uri="{FF2B5EF4-FFF2-40B4-BE49-F238E27FC236}">
                <a16:creationId xmlns:a16="http://schemas.microsoft.com/office/drawing/2014/main" id="{A104CAB6-EFDE-44AF-9E7A-72431A83FEEF}"/>
              </a:ext>
            </a:extLst>
          </p:cNvPr>
          <p:cNvSpPr txBox="1">
            <a:spLocks/>
          </p:cNvSpPr>
          <p:nvPr/>
        </p:nvSpPr>
        <p:spPr>
          <a:xfrm>
            <a:off x="3703282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latin typeface="+mj-lt"/>
              </a:rPr>
              <a:t>21%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Customers</a:t>
            </a:r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226E751C-F472-484C-9F3C-056CFEB10691}"/>
              </a:ext>
            </a:extLst>
          </p:cNvPr>
          <p:cNvSpPr txBox="1">
            <a:spLocks/>
          </p:cNvSpPr>
          <p:nvPr/>
        </p:nvSpPr>
        <p:spPr>
          <a:xfrm>
            <a:off x="6528475" y="3357587"/>
            <a:ext cx="1960245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800" dirty="0">
                <a:latin typeface="+mj-lt"/>
              </a:rPr>
              <a:t>14% of total products sold</a:t>
            </a:r>
          </a:p>
        </p:txBody>
      </p:sp>
      <p:sp>
        <p:nvSpPr>
          <p:cNvPr id="23" name="Inhaltsplatzhalter 4">
            <a:extLst>
              <a:ext uri="{FF2B5EF4-FFF2-40B4-BE49-F238E27FC236}">
                <a16:creationId xmlns:a16="http://schemas.microsoft.com/office/drawing/2014/main" id="{4E98AD7E-F5F8-44AF-856F-7DB82C3C196D}"/>
              </a:ext>
            </a:extLst>
          </p:cNvPr>
          <p:cNvSpPr txBox="1">
            <a:spLocks/>
          </p:cNvSpPr>
          <p:nvPr/>
        </p:nvSpPr>
        <p:spPr>
          <a:xfrm>
            <a:off x="9389707" y="3357587"/>
            <a:ext cx="1960245" cy="1363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3200" b="1" dirty="0">
                <a:latin typeface="+mj-lt"/>
              </a:rPr>
              <a:t>16%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400" b="1" dirty="0">
                <a:latin typeface="+mj-lt"/>
              </a:rPr>
              <a:t>of total revenue</a:t>
            </a:r>
            <a:endParaRPr lang="en-US" sz="1400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3A046-2ADB-485E-A68A-6F3EE6EDDAB0}"/>
              </a:ext>
            </a:extLst>
          </p:cNvPr>
          <p:cNvGrpSpPr/>
          <p:nvPr/>
        </p:nvGrpSpPr>
        <p:grpSpPr>
          <a:xfrm>
            <a:off x="7035808" y="2095670"/>
            <a:ext cx="975939" cy="794173"/>
            <a:chOff x="5319713" y="2741613"/>
            <a:chExt cx="554038" cy="450850"/>
          </a:xfrm>
          <a:solidFill>
            <a:schemeClr val="bg1"/>
          </a:solidFill>
        </p:grpSpPr>
        <p:sp>
          <p:nvSpPr>
            <p:cNvPr id="25" name="Freeform 168">
              <a:extLst>
                <a:ext uri="{FF2B5EF4-FFF2-40B4-BE49-F238E27FC236}">
                  <a16:creationId xmlns:a16="http://schemas.microsoft.com/office/drawing/2014/main" id="{58A67DA1-EA34-4617-9ABE-F005263100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0676" y="2741613"/>
              <a:ext cx="473075" cy="327025"/>
            </a:xfrm>
            <a:custGeom>
              <a:avLst/>
              <a:gdLst>
                <a:gd name="T0" fmla="*/ 380 w 2985"/>
                <a:gd name="T1" fmla="*/ 1368 h 2065"/>
                <a:gd name="T2" fmla="*/ 153 w 2985"/>
                <a:gd name="T3" fmla="*/ 1431 h 2065"/>
                <a:gd name="T4" fmla="*/ 216 w 2985"/>
                <a:gd name="T5" fmla="*/ 1829 h 2065"/>
                <a:gd name="T6" fmla="*/ 356 w 2985"/>
                <a:gd name="T7" fmla="*/ 1919 h 2065"/>
                <a:gd name="T8" fmla="*/ 521 w 2985"/>
                <a:gd name="T9" fmla="*/ 1896 h 2065"/>
                <a:gd name="T10" fmla="*/ 629 w 2985"/>
                <a:gd name="T11" fmla="*/ 1769 h 2065"/>
                <a:gd name="T12" fmla="*/ 591 w 2985"/>
                <a:gd name="T13" fmla="*/ 1351 h 2065"/>
                <a:gd name="T14" fmla="*/ 1599 w 2985"/>
                <a:gd name="T15" fmla="*/ 1137 h 2065"/>
                <a:gd name="T16" fmla="*/ 615 w 2985"/>
                <a:gd name="T17" fmla="*/ 1080 h 2065"/>
                <a:gd name="T18" fmla="*/ 609 w 2985"/>
                <a:gd name="T19" fmla="*/ 1208 h 2065"/>
                <a:gd name="T20" fmla="*/ 675 w 2985"/>
                <a:gd name="T21" fmla="*/ 1217 h 2065"/>
                <a:gd name="T22" fmla="*/ 631 w 2985"/>
                <a:gd name="T23" fmla="*/ 1095 h 2065"/>
                <a:gd name="T24" fmla="*/ 248 w 2985"/>
                <a:gd name="T25" fmla="*/ 1053 h 2065"/>
                <a:gd name="T26" fmla="*/ 153 w 2985"/>
                <a:gd name="T27" fmla="*/ 1139 h 2065"/>
                <a:gd name="T28" fmla="*/ 191 w 2985"/>
                <a:gd name="T29" fmla="*/ 1283 h 2065"/>
                <a:gd name="T30" fmla="*/ 358 w 2985"/>
                <a:gd name="T31" fmla="*/ 1222 h 2065"/>
                <a:gd name="T32" fmla="*/ 432 w 2985"/>
                <a:gd name="T33" fmla="*/ 1160 h 2065"/>
                <a:gd name="T34" fmla="*/ 1043 w 2985"/>
                <a:gd name="T35" fmla="*/ 760 h 2065"/>
                <a:gd name="T36" fmla="*/ 2162 w 2985"/>
                <a:gd name="T37" fmla="*/ 485 h 2065"/>
                <a:gd name="T38" fmla="*/ 465 w 2985"/>
                <a:gd name="T39" fmla="*/ 141 h 2065"/>
                <a:gd name="T40" fmla="*/ 384 w 2985"/>
                <a:gd name="T41" fmla="*/ 202 h 2065"/>
                <a:gd name="T42" fmla="*/ 575 w 2985"/>
                <a:gd name="T43" fmla="*/ 911 h 2065"/>
                <a:gd name="T44" fmla="*/ 625 w 2985"/>
                <a:gd name="T45" fmla="*/ 272 h 2065"/>
                <a:gd name="T46" fmla="*/ 709 w 2985"/>
                <a:gd name="T47" fmla="*/ 260 h 2065"/>
                <a:gd name="T48" fmla="*/ 744 w 2985"/>
                <a:gd name="T49" fmla="*/ 1012 h 2065"/>
                <a:gd name="T50" fmla="*/ 814 w 2985"/>
                <a:gd name="T51" fmla="*/ 1187 h 2065"/>
                <a:gd name="T52" fmla="*/ 904 w 2985"/>
                <a:gd name="T53" fmla="*/ 689 h 2065"/>
                <a:gd name="T54" fmla="*/ 955 w 2985"/>
                <a:gd name="T55" fmla="*/ 622 h 2065"/>
                <a:gd name="T56" fmla="*/ 1359 w 2985"/>
                <a:gd name="T57" fmla="*/ 640 h 2065"/>
                <a:gd name="T58" fmla="*/ 1461 w 2985"/>
                <a:gd name="T59" fmla="*/ 1567 h 2065"/>
                <a:gd name="T60" fmla="*/ 1494 w 2985"/>
                <a:gd name="T61" fmla="*/ 1007 h 2065"/>
                <a:gd name="T62" fmla="*/ 1901 w 2985"/>
                <a:gd name="T63" fmla="*/ 1007 h 2065"/>
                <a:gd name="T64" fmla="*/ 1936 w 2985"/>
                <a:gd name="T65" fmla="*/ 1567 h 2065"/>
                <a:gd name="T66" fmla="*/ 2043 w 2985"/>
                <a:gd name="T67" fmla="*/ 366 h 2065"/>
                <a:gd name="T68" fmla="*/ 2446 w 2985"/>
                <a:gd name="T69" fmla="*/ 348 h 2065"/>
                <a:gd name="T70" fmla="*/ 2497 w 2985"/>
                <a:gd name="T71" fmla="*/ 415 h 2065"/>
                <a:gd name="T72" fmla="*/ 2622 w 2985"/>
                <a:gd name="T73" fmla="*/ 1587 h 2065"/>
                <a:gd name="T74" fmla="*/ 2633 w 2985"/>
                <a:gd name="T75" fmla="*/ 1672 h 2065"/>
                <a:gd name="T76" fmla="*/ 782 w 2985"/>
                <a:gd name="T77" fmla="*/ 1706 h 2065"/>
                <a:gd name="T78" fmla="*/ 2762 w 2985"/>
                <a:gd name="T79" fmla="*/ 1814 h 2065"/>
                <a:gd name="T80" fmla="*/ 2843 w 2985"/>
                <a:gd name="T81" fmla="*/ 1752 h 2065"/>
                <a:gd name="T82" fmla="*/ 2820 w 2985"/>
                <a:gd name="T83" fmla="*/ 165 h 2065"/>
                <a:gd name="T84" fmla="*/ 465 w 2985"/>
                <a:gd name="T85" fmla="*/ 0 h 2065"/>
                <a:gd name="T86" fmla="*/ 2893 w 2985"/>
                <a:gd name="T87" fmla="*/ 44 h 2065"/>
                <a:gd name="T88" fmla="*/ 2981 w 2985"/>
                <a:gd name="T89" fmla="*/ 188 h 2065"/>
                <a:gd name="T90" fmla="*/ 2959 w 2985"/>
                <a:gd name="T91" fmla="*/ 1832 h 2065"/>
                <a:gd name="T92" fmla="*/ 2832 w 2985"/>
                <a:gd name="T93" fmla="*/ 1942 h 2065"/>
                <a:gd name="T94" fmla="*/ 618 w 2985"/>
                <a:gd name="T95" fmla="*/ 1999 h 2065"/>
                <a:gd name="T96" fmla="*/ 406 w 2985"/>
                <a:gd name="T97" fmla="*/ 2065 h 2065"/>
                <a:gd name="T98" fmla="*/ 190 w 2985"/>
                <a:gd name="T99" fmla="*/ 1995 h 2065"/>
                <a:gd name="T100" fmla="*/ 61 w 2985"/>
                <a:gd name="T101" fmla="*/ 1834 h 2065"/>
                <a:gd name="T102" fmla="*/ 0 w 2985"/>
                <a:gd name="T103" fmla="*/ 1226 h 2065"/>
                <a:gd name="T104" fmla="*/ 55 w 2985"/>
                <a:gd name="T105" fmla="*/ 1032 h 2065"/>
                <a:gd name="T106" fmla="*/ 206 w 2985"/>
                <a:gd name="T107" fmla="*/ 919 h 2065"/>
                <a:gd name="T108" fmla="*/ 266 w 2985"/>
                <a:gd name="T109" fmla="*/ 122 h 2065"/>
                <a:gd name="T110" fmla="*/ 394 w 2985"/>
                <a:gd name="T111" fmla="*/ 12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5" h="2065">
                  <a:moveTo>
                    <a:pt x="489" y="1298"/>
                  </a:moveTo>
                  <a:lnTo>
                    <a:pt x="467" y="1315"/>
                  </a:lnTo>
                  <a:lnTo>
                    <a:pt x="441" y="1333"/>
                  </a:lnTo>
                  <a:lnTo>
                    <a:pt x="413" y="1351"/>
                  </a:lnTo>
                  <a:lnTo>
                    <a:pt x="380" y="1368"/>
                  </a:lnTo>
                  <a:lnTo>
                    <a:pt x="343" y="1384"/>
                  </a:lnTo>
                  <a:lnTo>
                    <a:pt x="301" y="1398"/>
                  </a:lnTo>
                  <a:lnTo>
                    <a:pt x="257" y="1411"/>
                  </a:lnTo>
                  <a:lnTo>
                    <a:pt x="207" y="1422"/>
                  </a:lnTo>
                  <a:lnTo>
                    <a:pt x="153" y="1431"/>
                  </a:lnTo>
                  <a:lnTo>
                    <a:pt x="171" y="1702"/>
                  </a:lnTo>
                  <a:lnTo>
                    <a:pt x="175" y="1737"/>
                  </a:lnTo>
                  <a:lnTo>
                    <a:pt x="185" y="1769"/>
                  </a:lnTo>
                  <a:lnTo>
                    <a:pt x="198" y="1800"/>
                  </a:lnTo>
                  <a:lnTo>
                    <a:pt x="216" y="1829"/>
                  </a:lnTo>
                  <a:lnTo>
                    <a:pt x="239" y="1855"/>
                  </a:lnTo>
                  <a:lnTo>
                    <a:pt x="264" y="1877"/>
                  </a:lnTo>
                  <a:lnTo>
                    <a:pt x="293" y="1896"/>
                  </a:lnTo>
                  <a:lnTo>
                    <a:pt x="324" y="1910"/>
                  </a:lnTo>
                  <a:lnTo>
                    <a:pt x="356" y="1919"/>
                  </a:lnTo>
                  <a:lnTo>
                    <a:pt x="390" y="1925"/>
                  </a:lnTo>
                  <a:lnTo>
                    <a:pt x="423" y="1925"/>
                  </a:lnTo>
                  <a:lnTo>
                    <a:pt x="457" y="1919"/>
                  </a:lnTo>
                  <a:lnTo>
                    <a:pt x="489" y="1910"/>
                  </a:lnTo>
                  <a:lnTo>
                    <a:pt x="521" y="1896"/>
                  </a:lnTo>
                  <a:lnTo>
                    <a:pt x="549" y="1877"/>
                  </a:lnTo>
                  <a:lnTo>
                    <a:pt x="575" y="1855"/>
                  </a:lnTo>
                  <a:lnTo>
                    <a:pt x="597" y="1829"/>
                  </a:lnTo>
                  <a:lnTo>
                    <a:pt x="615" y="1800"/>
                  </a:lnTo>
                  <a:lnTo>
                    <a:pt x="629" y="1769"/>
                  </a:lnTo>
                  <a:lnTo>
                    <a:pt x="639" y="1737"/>
                  </a:lnTo>
                  <a:lnTo>
                    <a:pt x="643" y="1702"/>
                  </a:lnTo>
                  <a:lnTo>
                    <a:pt x="664" y="1372"/>
                  </a:lnTo>
                  <a:lnTo>
                    <a:pt x="625" y="1361"/>
                  </a:lnTo>
                  <a:lnTo>
                    <a:pt x="591" y="1351"/>
                  </a:lnTo>
                  <a:lnTo>
                    <a:pt x="562" y="1340"/>
                  </a:lnTo>
                  <a:lnTo>
                    <a:pt x="538" y="1328"/>
                  </a:lnTo>
                  <a:lnTo>
                    <a:pt x="512" y="1313"/>
                  </a:lnTo>
                  <a:lnTo>
                    <a:pt x="489" y="1298"/>
                  </a:lnTo>
                  <a:close/>
                  <a:moveTo>
                    <a:pt x="1599" y="1137"/>
                  </a:moveTo>
                  <a:lnTo>
                    <a:pt x="1599" y="1567"/>
                  </a:lnTo>
                  <a:lnTo>
                    <a:pt x="1797" y="1567"/>
                  </a:lnTo>
                  <a:lnTo>
                    <a:pt x="1797" y="1137"/>
                  </a:lnTo>
                  <a:lnTo>
                    <a:pt x="1599" y="1137"/>
                  </a:lnTo>
                  <a:close/>
                  <a:moveTo>
                    <a:pt x="615" y="1080"/>
                  </a:moveTo>
                  <a:lnTo>
                    <a:pt x="575" y="1187"/>
                  </a:lnTo>
                  <a:lnTo>
                    <a:pt x="581" y="1192"/>
                  </a:lnTo>
                  <a:lnTo>
                    <a:pt x="590" y="1197"/>
                  </a:lnTo>
                  <a:lnTo>
                    <a:pt x="603" y="1205"/>
                  </a:lnTo>
                  <a:lnTo>
                    <a:pt x="609" y="1208"/>
                  </a:lnTo>
                  <a:lnTo>
                    <a:pt x="619" y="1212"/>
                  </a:lnTo>
                  <a:lnTo>
                    <a:pt x="633" y="1218"/>
                  </a:lnTo>
                  <a:lnTo>
                    <a:pt x="651" y="1224"/>
                  </a:lnTo>
                  <a:lnTo>
                    <a:pt x="674" y="1230"/>
                  </a:lnTo>
                  <a:lnTo>
                    <a:pt x="675" y="1217"/>
                  </a:lnTo>
                  <a:lnTo>
                    <a:pt x="675" y="1190"/>
                  </a:lnTo>
                  <a:lnTo>
                    <a:pt x="669" y="1164"/>
                  </a:lnTo>
                  <a:lnTo>
                    <a:pt x="661" y="1139"/>
                  </a:lnTo>
                  <a:lnTo>
                    <a:pt x="648" y="1116"/>
                  </a:lnTo>
                  <a:lnTo>
                    <a:pt x="631" y="1095"/>
                  </a:lnTo>
                  <a:lnTo>
                    <a:pt x="624" y="1088"/>
                  </a:lnTo>
                  <a:lnTo>
                    <a:pt x="615" y="1080"/>
                  </a:lnTo>
                  <a:close/>
                  <a:moveTo>
                    <a:pt x="300" y="1044"/>
                  </a:moveTo>
                  <a:lnTo>
                    <a:pt x="274" y="1046"/>
                  </a:lnTo>
                  <a:lnTo>
                    <a:pt x="248" y="1053"/>
                  </a:lnTo>
                  <a:lnTo>
                    <a:pt x="224" y="1063"/>
                  </a:lnTo>
                  <a:lnTo>
                    <a:pt x="203" y="1077"/>
                  </a:lnTo>
                  <a:lnTo>
                    <a:pt x="183" y="1095"/>
                  </a:lnTo>
                  <a:lnTo>
                    <a:pt x="166" y="1116"/>
                  </a:lnTo>
                  <a:lnTo>
                    <a:pt x="153" y="1139"/>
                  </a:lnTo>
                  <a:lnTo>
                    <a:pt x="144" y="1164"/>
                  </a:lnTo>
                  <a:lnTo>
                    <a:pt x="139" y="1190"/>
                  </a:lnTo>
                  <a:lnTo>
                    <a:pt x="139" y="1217"/>
                  </a:lnTo>
                  <a:lnTo>
                    <a:pt x="144" y="1291"/>
                  </a:lnTo>
                  <a:lnTo>
                    <a:pt x="191" y="1283"/>
                  </a:lnTo>
                  <a:lnTo>
                    <a:pt x="232" y="1273"/>
                  </a:lnTo>
                  <a:lnTo>
                    <a:pt x="271" y="1261"/>
                  </a:lnTo>
                  <a:lnTo>
                    <a:pt x="303" y="1249"/>
                  </a:lnTo>
                  <a:lnTo>
                    <a:pt x="332" y="1236"/>
                  </a:lnTo>
                  <a:lnTo>
                    <a:pt x="358" y="1222"/>
                  </a:lnTo>
                  <a:lnTo>
                    <a:pt x="379" y="1208"/>
                  </a:lnTo>
                  <a:lnTo>
                    <a:pt x="397" y="1194"/>
                  </a:lnTo>
                  <a:lnTo>
                    <a:pt x="412" y="1181"/>
                  </a:lnTo>
                  <a:lnTo>
                    <a:pt x="422" y="1170"/>
                  </a:lnTo>
                  <a:lnTo>
                    <a:pt x="432" y="1160"/>
                  </a:lnTo>
                  <a:lnTo>
                    <a:pt x="437" y="1153"/>
                  </a:lnTo>
                  <a:lnTo>
                    <a:pt x="441" y="1147"/>
                  </a:lnTo>
                  <a:lnTo>
                    <a:pt x="479" y="1044"/>
                  </a:lnTo>
                  <a:lnTo>
                    <a:pt x="300" y="1044"/>
                  </a:lnTo>
                  <a:close/>
                  <a:moveTo>
                    <a:pt x="1043" y="760"/>
                  </a:moveTo>
                  <a:lnTo>
                    <a:pt x="1043" y="1567"/>
                  </a:lnTo>
                  <a:lnTo>
                    <a:pt x="1240" y="1567"/>
                  </a:lnTo>
                  <a:lnTo>
                    <a:pt x="1240" y="760"/>
                  </a:lnTo>
                  <a:lnTo>
                    <a:pt x="1043" y="760"/>
                  </a:lnTo>
                  <a:close/>
                  <a:moveTo>
                    <a:pt x="2162" y="485"/>
                  </a:moveTo>
                  <a:lnTo>
                    <a:pt x="2162" y="1567"/>
                  </a:lnTo>
                  <a:lnTo>
                    <a:pt x="2358" y="1567"/>
                  </a:lnTo>
                  <a:lnTo>
                    <a:pt x="2358" y="485"/>
                  </a:lnTo>
                  <a:lnTo>
                    <a:pt x="2162" y="485"/>
                  </a:lnTo>
                  <a:close/>
                  <a:moveTo>
                    <a:pt x="465" y="141"/>
                  </a:moveTo>
                  <a:lnTo>
                    <a:pt x="442" y="143"/>
                  </a:lnTo>
                  <a:lnTo>
                    <a:pt x="422" y="152"/>
                  </a:lnTo>
                  <a:lnTo>
                    <a:pt x="405" y="165"/>
                  </a:lnTo>
                  <a:lnTo>
                    <a:pt x="393" y="182"/>
                  </a:lnTo>
                  <a:lnTo>
                    <a:pt x="384" y="202"/>
                  </a:lnTo>
                  <a:lnTo>
                    <a:pt x="381" y="224"/>
                  </a:lnTo>
                  <a:lnTo>
                    <a:pt x="381" y="905"/>
                  </a:lnTo>
                  <a:lnTo>
                    <a:pt x="513" y="905"/>
                  </a:lnTo>
                  <a:lnTo>
                    <a:pt x="544" y="906"/>
                  </a:lnTo>
                  <a:lnTo>
                    <a:pt x="575" y="911"/>
                  </a:lnTo>
                  <a:lnTo>
                    <a:pt x="605" y="918"/>
                  </a:lnTo>
                  <a:lnTo>
                    <a:pt x="605" y="321"/>
                  </a:lnTo>
                  <a:lnTo>
                    <a:pt x="607" y="303"/>
                  </a:lnTo>
                  <a:lnTo>
                    <a:pt x="614" y="286"/>
                  </a:lnTo>
                  <a:lnTo>
                    <a:pt x="625" y="272"/>
                  </a:lnTo>
                  <a:lnTo>
                    <a:pt x="639" y="260"/>
                  </a:lnTo>
                  <a:lnTo>
                    <a:pt x="656" y="254"/>
                  </a:lnTo>
                  <a:lnTo>
                    <a:pt x="674" y="251"/>
                  </a:lnTo>
                  <a:lnTo>
                    <a:pt x="693" y="254"/>
                  </a:lnTo>
                  <a:lnTo>
                    <a:pt x="709" y="260"/>
                  </a:lnTo>
                  <a:lnTo>
                    <a:pt x="723" y="272"/>
                  </a:lnTo>
                  <a:lnTo>
                    <a:pt x="734" y="286"/>
                  </a:lnTo>
                  <a:lnTo>
                    <a:pt x="741" y="303"/>
                  </a:lnTo>
                  <a:lnTo>
                    <a:pt x="744" y="321"/>
                  </a:lnTo>
                  <a:lnTo>
                    <a:pt x="744" y="1012"/>
                  </a:lnTo>
                  <a:lnTo>
                    <a:pt x="766" y="1043"/>
                  </a:lnTo>
                  <a:lnTo>
                    <a:pt x="785" y="1077"/>
                  </a:lnTo>
                  <a:lnTo>
                    <a:pt x="799" y="1112"/>
                  </a:lnTo>
                  <a:lnTo>
                    <a:pt x="808" y="1149"/>
                  </a:lnTo>
                  <a:lnTo>
                    <a:pt x="814" y="1187"/>
                  </a:lnTo>
                  <a:lnTo>
                    <a:pt x="814" y="1226"/>
                  </a:lnTo>
                  <a:lnTo>
                    <a:pt x="807" y="1323"/>
                  </a:lnTo>
                  <a:lnTo>
                    <a:pt x="791" y="1567"/>
                  </a:lnTo>
                  <a:lnTo>
                    <a:pt x="904" y="1567"/>
                  </a:lnTo>
                  <a:lnTo>
                    <a:pt x="904" y="689"/>
                  </a:lnTo>
                  <a:lnTo>
                    <a:pt x="906" y="671"/>
                  </a:lnTo>
                  <a:lnTo>
                    <a:pt x="913" y="654"/>
                  </a:lnTo>
                  <a:lnTo>
                    <a:pt x="924" y="640"/>
                  </a:lnTo>
                  <a:lnTo>
                    <a:pt x="938" y="630"/>
                  </a:lnTo>
                  <a:lnTo>
                    <a:pt x="955" y="622"/>
                  </a:lnTo>
                  <a:lnTo>
                    <a:pt x="973" y="620"/>
                  </a:lnTo>
                  <a:lnTo>
                    <a:pt x="1309" y="620"/>
                  </a:lnTo>
                  <a:lnTo>
                    <a:pt x="1328" y="622"/>
                  </a:lnTo>
                  <a:lnTo>
                    <a:pt x="1344" y="630"/>
                  </a:lnTo>
                  <a:lnTo>
                    <a:pt x="1359" y="640"/>
                  </a:lnTo>
                  <a:lnTo>
                    <a:pt x="1369" y="654"/>
                  </a:lnTo>
                  <a:lnTo>
                    <a:pt x="1377" y="671"/>
                  </a:lnTo>
                  <a:lnTo>
                    <a:pt x="1379" y="689"/>
                  </a:lnTo>
                  <a:lnTo>
                    <a:pt x="1379" y="1567"/>
                  </a:lnTo>
                  <a:lnTo>
                    <a:pt x="1461" y="1567"/>
                  </a:lnTo>
                  <a:lnTo>
                    <a:pt x="1461" y="1066"/>
                  </a:lnTo>
                  <a:lnTo>
                    <a:pt x="1463" y="1048"/>
                  </a:lnTo>
                  <a:lnTo>
                    <a:pt x="1470" y="1031"/>
                  </a:lnTo>
                  <a:lnTo>
                    <a:pt x="1481" y="1017"/>
                  </a:lnTo>
                  <a:lnTo>
                    <a:pt x="1494" y="1007"/>
                  </a:lnTo>
                  <a:lnTo>
                    <a:pt x="1511" y="999"/>
                  </a:lnTo>
                  <a:lnTo>
                    <a:pt x="1529" y="997"/>
                  </a:lnTo>
                  <a:lnTo>
                    <a:pt x="1866" y="997"/>
                  </a:lnTo>
                  <a:lnTo>
                    <a:pt x="1885" y="999"/>
                  </a:lnTo>
                  <a:lnTo>
                    <a:pt x="1901" y="1007"/>
                  </a:lnTo>
                  <a:lnTo>
                    <a:pt x="1916" y="1017"/>
                  </a:lnTo>
                  <a:lnTo>
                    <a:pt x="1926" y="1031"/>
                  </a:lnTo>
                  <a:lnTo>
                    <a:pt x="1933" y="1048"/>
                  </a:lnTo>
                  <a:lnTo>
                    <a:pt x="1936" y="1066"/>
                  </a:lnTo>
                  <a:lnTo>
                    <a:pt x="1936" y="1567"/>
                  </a:lnTo>
                  <a:lnTo>
                    <a:pt x="2022" y="1567"/>
                  </a:lnTo>
                  <a:lnTo>
                    <a:pt x="2022" y="415"/>
                  </a:lnTo>
                  <a:lnTo>
                    <a:pt x="2025" y="397"/>
                  </a:lnTo>
                  <a:lnTo>
                    <a:pt x="2031" y="379"/>
                  </a:lnTo>
                  <a:lnTo>
                    <a:pt x="2043" y="366"/>
                  </a:lnTo>
                  <a:lnTo>
                    <a:pt x="2057" y="355"/>
                  </a:lnTo>
                  <a:lnTo>
                    <a:pt x="2073" y="348"/>
                  </a:lnTo>
                  <a:lnTo>
                    <a:pt x="2092" y="345"/>
                  </a:lnTo>
                  <a:lnTo>
                    <a:pt x="2428" y="345"/>
                  </a:lnTo>
                  <a:lnTo>
                    <a:pt x="2446" y="348"/>
                  </a:lnTo>
                  <a:lnTo>
                    <a:pt x="2463" y="355"/>
                  </a:lnTo>
                  <a:lnTo>
                    <a:pt x="2477" y="366"/>
                  </a:lnTo>
                  <a:lnTo>
                    <a:pt x="2487" y="379"/>
                  </a:lnTo>
                  <a:lnTo>
                    <a:pt x="2495" y="397"/>
                  </a:lnTo>
                  <a:lnTo>
                    <a:pt x="2497" y="415"/>
                  </a:lnTo>
                  <a:lnTo>
                    <a:pt x="2497" y="1567"/>
                  </a:lnTo>
                  <a:lnTo>
                    <a:pt x="2573" y="1567"/>
                  </a:lnTo>
                  <a:lnTo>
                    <a:pt x="2591" y="1569"/>
                  </a:lnTo>
                  <a:lnTo>
                    <a:pt x="2608" y="1577"/>
                  </a:lnTo>
                  <a:lnTo>
                    <a:pt x="2622" y="1587"/>
                  </a:lnTo>
                  <a:lnTo>
                    <a:pt x="2633" y="1601"/>
                  </a:lnTo>
                  <a:lnTo>
                    <a:pt x="2640" y="1618"/>
                  </a:lnTo>
                  <a:lnTo>
                    <a:pt x="2642" y="1636"/>
                  </a:lnTo>
                  <a:lnTo>
                    <a:pt x="2640" y="1655"/>
                  </a:lnTo>
                  <a:lnTo>
                    <a:pt x="2633" y="1672"/>
                  </a:lnTo>
                  <a:lnTo>
                    <a:pt x="2622" y="1686"/>
                  </a:lnTo>
                  <a:lnTo>
                    <a:pt x="2608" y="1697"/>
                  </a:lnTo>
                  <a:lnTo>
                    <a:pt x="2591" y="1704"/>
                  </a:lnTo>
                  <a:lnTo>
                    <a:pt x="2573" y="1706"/>
                  </a:lnTo>
                  <a:lnTo>
                    <a:pt x="782" y="1706"/>
                  </a:lnTo>
                  <a:lnTo>
                    <a:pt x="782" y="1712"/>
                  </a:lnTo>
                  <a:lnTo>
                    <a:pt x="778" y="1747"/>
                  </a:lnTo>
                  <a:lnTo>
                    <a:pt x="771" y="1781"/>
                  </a:lnTo>
                  <a:lnTo>
                    <a:pt x="761" y="1814"/>
                  </a:lnTo>
                  <a:lnTo>
                    <a:pt x="2762" y="1814"/>
                  </a:lnTo>
                  <a:lnTo>
                    <a:pt x="2784" y="1811"/>
                  </a:lnTo>
                  <a:lnTo>
                    <a:pt x="2803" y="1802"/>
                  </a:lnTo>
                  <a:lnTo>
                    <a:pt x="2820" y="1790"/>
                  </a:lnTo>
                  <a:lnTo>
                    <a:pt x="2834" y="1773"/>
                  </a:lnTo>
                  <a:lnTo>
                    <a:pt x="2843" y="1752"/>
                  </a:lnTo>
                  <a:lnTo>
                    <a:pt x="2845" y="1730"/>
                  </a:lnTo>
                  <a:lnTo>
                    <a:pt x="2845" y="224"/>
                  </a:lnTo>
                  <a:lnTo>
                    <a:pt x="2843" y="202"/>
                  </a:lnTo>
                  <a:lnTo>
                    <a:pt x="2834" y="182"/>
                  </a:lnTo>
                  <a:lnTo>
                    <a:pt x="2820" y="165"/>
                  </a:lnTo>
                  <a:lnTo>
                    <a:pt x="2803" y="152"/>
                  </a:lnTo>
                  <a:lnTo>
                    <a:pt x="2784" y="143"/>
                  </a:lnTo>
                  <a:lnTo>
                    <a:pt x="2762" y="141"/>
                  </a:lnTo>
                  <a:lnTo>
                    <a:pt x="465" y="141"/>
                  </a:lnTo>
                  <a:close/>
                  <a:moveTo>
                    <a:pt x="465" y="0"/>
                  </a:moveTo>
                  <a:lnTo>
                    <a:pt x="2762" y="0"/>
                  </a:lnTo>
                  <a:lnTo>
                    <a:pt x="2798" y="4"/>
                  </a:lnTo>
                  <a:lnTo>
                    <a:pt x="2832" y="12"/>
                  </a:lnTo>
                  <a:lnTo>
                    <a:pt x="2864" y="26"/>
                  </a:lnTo>
                  <a:lnTo>
                    <a:pt x="2893" y="44"/>
                  </a:lnTo>
                  <a:lnTo>
                    <a:pt x="2919" y="66"/>
                  </a:lnTo>
                  <a:lnTo>
                    <a:pt x="2941" y="92"/>
                  </a:lnTo>
                  <a:lnTo>
                    <a:pt x="2959" y="122"/>
                  </a:lnTo>
                  <a:lnTo>
                    <a:pt x="2973" y="154"/>
                  </a:lnTo>
                  <a:lnTo>
                    <a:pt x="2981" y="188"/>
                  </a:lnTo>
                  <a:lnTo>
                    <a:pt x="2985" y="224"/>
                  </a:lnTo>
                  <a:lnTo>
                    <a:pt x="2985" y="1730"/>
                  </a:lnTo>
                  <a:lnTo>
                    <a:pt x="2981" y="1766"/>
                  </a:lnTo>
                  <a:lnTo>
                    <a:pt x="2973" y="1800"/>
                  </a:lnTo>
                  <a:lnTo>
                    <a:pt x="2959" y="1832"/>
                  </a:lnTo>
                  <a:lnTo>
                    <a:pt x="2941" y="1862"/>
                  </a:lnTo>
                  <a:lnTo>
                    <a:pt x="2919" y="1888"/>
                  </a:lnTo>
                  <a:lnTo>
                    <a:pt x="2893" y="1910"/>
                  </a:lnTo>
                  <a:lnTo>
                    <a:pt x="2864" y="1928"/>
                  </a:lnTo>
                  <a:lnTo>
                    <a:pt x="2832" y="1942"/>
                  </a:lnTo>
                  <a:lnTo>
                    <a:pt x="2798" y="1950"/>
                  </a:lnTo>
                  <a:lnTo>
                    <a:pt x="2762" y="1954"/>
                  </a:lnTo>
                  <a:lnTo>
                    <a:pt x="674" y="1954"/>
                  </a:lnTo>
                  <a:lnTo>
                    <a:pt x="647" y="1977"/>
                  </a:lnTo>
                  <a:lnTo>
                    <a:pt x="618" y="1999"/>
                  </a:lnTo>
                  <a:lnTo>
                    <a:pt x="588" y="2019"/>
                  </a:lnTo>
                  <a:lnTo>
                    <a:pt x="544" y="2039"/>
                  </a:lnTo>
                  <a:lnTo>
                    <a:pt x="500" y="2054"/>
                  </a:lnTo>
                  <a:lnTo>
                    <a:pt x="453" y="2062"/>
                  </a:lnTo>
                  <a:lnTo>
                    <a:pt x="406" y="2065"/>
                  </a:lnTo>
                  <a:lnTo>
                    <a:pt x="361" y="2062"/>
                  </a:lnTo>
                  <a:lnTo>
                    <a:pt x="314" y="2054"/>
                  </a:lnTo>
                  <a:lnTo>
                    <a:pt x="269" y="2039"/>
                  </a:lnTo>
                  <a:lnTo>
                    <a:pt x="226" y="2017"/>
                  </a:lnTo>
                  <a:lnTo>
                    <a:pt x="190" y="1995"/>
                  </a:lnTo>
                  <a:lnTo>
                    <a:pt x="156" y="1970"/>
                  </a:lnTo>
                  <a:lnTo>
                    <a:pt x="127" y="1940"/>
                  </a:lnTo>
                  <a:lnTo>
                    <a:pt x="101" y="1907"/>
                  </a:lnTo>
                  <a:lnTo>
                    <a:pt x="79" y="1873"/>
                  </a:lnTo>
                  <a:lnTo>
                    <a:pt x="61" y="1834"/>
                  </a:lnTo>
                  <a:lnTo>
                    <a:pt x="47" y="1796"/>
                  </a:lnTo>
                  <a:lnTo>
                    <a:pt x="37" y="1754"/>
                  </a:lnTo>
                  <a:lnTo>
                    <a:pt x="32" y="1712"/>
                  </a:lnTo>
                  <a:lnTo>
                    <a:pt x="10" y="1372"/>
                  </a:lnTo>
                  <a:lnTo>
                    <a:pt x="0" y="1226"/>
                  </a:lnTo>
                  <a:lnTo>
                    <a:pt x="0" y="1185"/>
                  </a:lnTo>
                  <a:lnTo>
                    <a:pt x="6" y="1144"/>
                  </a:lnTo>
                  <a:lnTo>
                    <a:pt x="17" y="1105"/>
                  </a:lnTo>
                  <a:lnTo>
                    <a:pt x="34" y="1066"/>
                  </a:lnTo>
                  <a:lnTo>
                    <a:pt x="55" y="1032"/>
                  </a:lnTo>
                  <a:lnTo>
                    <a:pt x="81" y="999"/>
                  </a:lnTo>
                  <a:lnTo>
                    <a:pt x="108" y="974"/>
                  </a:lnTo>
                  <a:lnTo>
                    <a:pt x="138" y="951"/>
                  </a:lnTo>
                  <a:lnTo>
                    <a:pt x="171" y="933"/>
                  </a:lnTo>
                  <a:lnTo>
                    <a:pt x="206" y="919"/>
                  </a:lnTo>
                  <a:lnTo>
                    <a:pt x="242" y="910"/>
                  </a:lnTo>
                  <a:lnTo>
                    <a:pt x="242" y="224"/>
                  </a:lnTo>
                  <a:lnTo>
                    <a:pt x="244" y="188"/>
                  </a:lnTo>
                  <a:lnTo>
                    <a:pt x="253" y="154"/>
                  </a:lnTo>
                  <a:lnTo>
                    <a:pt x="266" y="122"/>
                  </a:lnTo>
                  <a:lnTo>
                    <a:pt x="284" y="92"/>
                  </a:lnTo>
                  <a:lnTo>
                    <a:pt x="307" y="66"/>
                  </a:lnTo>
                  <a:lnTo>
                    <a:pt x="333" y="44"/>
                  </a:lnTo>
                  <a:lnTo>
                    <a:pt x="362" y="26"/>
                  </a:lnTo>
                  <a:lnTo>
                    <a:pt x="394" y="12"/>
                  </a:lnTo>
                  <a:lnTo>
                    <a:pt x="429" y="4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6" name="Freeform 169">
              <a:extLst>
                <a:ext uri="{FF2B5EF4-FFF2-40B4-BE49-F238E27FC236}">
                  <a16:creationId xmlns:a16="http://schemas.microsoft.com/office/drawing/2014/main" id="{56A32538-3A19-464C-B2F4-5D7FD2450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9713" y="3073400"/>
              <a:ext cx="290513" cy="119063"/>
            </a:xfrm>
            <a:custGeom>
              <a:avLst/>
              <a:gdLst>
                <a:gd name="T0" fmla="*/ 528 w 1832"/>
                <a:gd name="T1" fmla="*/ 142 h 752"/>
                <a:gd name="T2" fmla="*/ 441 w 1832"/>
                <a:gd name="T3" fmla="*/ 160 h 752"/>
                <a:gd name="T4" fmla="*/ 354 w 1832"/>
                <a:gd name="T5" fmla="*/ 197 h 752"/>
                <a:gd name="T6" fmla="*/ 278 w 1832"/>
                <a:gd name="T7" fmla="*/ 254 h 752"/>
                <a:gd name="T8" fmla="*/ 215 w 1832"/>
                <a:gd name="T9" fmla="*/ 324 h 752"/>
                <a:gd name="T10" fmla="*/ 169 w 1832"/>
                <a:gd name="T11" fmla="*/ 407 h 752"/>
                <a:gd name="T12" fmla="*/ 141 w 1832"/>
                <a:gd name="T13" fmla="*/ 500 h 752"/>
                <a:gd name="T14" fmla="*/ 142 w 1832"/>
                <a:gd name="T15" fmla="*/ 541 h 752"/>
                <a:gd name="T16" fmla="*/ 161 w 1832"/>
                <a:gd name="T17" fmla="*/ 577 h 752"/>
                <a:gd name="T18" fmla="*/ 194 w 1832"/>
                <a:gd name="T19" fmla="*/ 603 h 752"/>
                <a:gd name="T20" fmla="*/ 234 w 1832"/>
                <a:gd name="T21" fmla="*/ 612 h 752"/>
                <a:gd name="T22" fmla="*/ 1617 w 1832"/>
                <a:gd name="T23" fmla="*/ 610 h 752"/>
                <a:gd name="T24" fmla="*/ 1655 w 1832"/>
                <a:gd name="T25" fmla="*/ 592 h 752"/>
                <a:gd name="T26" fmla="*/ 1682 w 1832"/>
                <a:gd name="T27" fmla="*/ 560 h 752"/>
                <a:gd name="T28" fmla="*/ 1693 w 1832"/>
                <a:gd name="T29" fmla="*/ 520 h 752"/>
                <a:gd name="T30" fmla="*/ 1691 w 1832"/>
                <a:gd name="T31" fmla="*/ 500 h 752"/>
                <a:gd name="T32" fmla="*/ 1663 w 1832"/>
                <a:gd name="T33" fmla="*/ 407 h 752"/>
                <a:gd name="T34" fmla="*/ 1616 w 1832"/>
                <a:gd name="T35" fmla="*/ 324 h 752"/>
                <a:gd name="T36" fmla="*/ 1554 w 1832"/>
                <a:gd name="T37" fmla="*/ 254 h 752"/>
                <a:gd name="T38" fmla="*/ 1477 w 1832"/>
                <a:gd name="T39" fmla="*/ 197 h 752"/>
                <a:gd name="T40" fmla="*/ 1390 w 1832"/>
                <a:gd name="T41" fmla="*/ 160 h 752"/>
                <a:gd name="T42" fmla="*/ 1303 w 1832"/>
                <a:gd name="T43" fmla="*/ 142 h 752"/>
                <a:gd name="T44" fmla="*/ 1186 w 1832"/>
                <a:gd name="T45" fmla="*/ 140 h 752"/>
                <a:gd name="T46" fmla="*/ 950 w 1832"/>
                <a:gd name="T47" fmla="*/ 373 h 752"/>
                <a:gd name="T48" fmla="*/ 915 w 1832"/>
                <a:gd name="T49" fmla="*/ 381 h 752"/>
                <a:gd name="T50" fmla="*/ 881 w 1832"/>
                <a:gd name="T51" fmla="*/ 373 h 752"/>
                <a:gd name="T52" fmla="*/ 646 w 1832"/>
                <a:gd name="T53" fmla="*/ 140 h 752"/>
                <a:gd name="T54" fmla="*/ 568 w 1832"/>
                <a:gd name="T55" fmla="*/ 0 h 752"/>
                <a:gd name="T56" fmla="*/ 694 w 1832"/>
                <a:gd name="T57" fmla="*/ 2 h 752"/>
                <a:gd name="T58" fmla="*/ 724 w 1832"/>
                <a:gd name="T59" fmla="*/ 20 h 752"/>
                <a:gd name="T60" fmla="*/ 1107 w 1832"/>
                <a:gd name="T61" fmla="*/ 20 h 752"/>
                <a:gd name="T62" fmla="*/ 1138 w 1832"/>
                <a:gd name="T63" fmla="*/ 2 h 752"/>
                <a:gd name="T64" fmla="*/ 1262 w 1832"/>
                <a:gd name="T65" fmla="*/ 0 h 752"/>
                <a:gd name="T66" fmla="*/ 1369 w 1832"/>
                <a:gd name="T67" fmla="*/ 11 h 752"/>
                <a:gd name="T68" fmla="*/ 1481 w 1832"/>
                <a:gd name="T69" fmla="*/ 44 h 752"/>
                <a:gd name="T70" fmla="*/ 1581 w 1832"/>
                <a:gd name="T71" fmla="*/ 98 h 752"/>
                <a:gd name="T72" fmla="*/ 1669 w 1832"/>
                <a:gd name="T73" fmla="*/ 172 h 752"/>
                <a:gd name="T74" fmla="*/ 1742 w 1832"/>
                <a:gd name="T75" fmla="*/ 260 h 752"/>
                <a:gd name="T76" fmla="*/ 1796 w 1832"/>
                <a:gd name="T77" fmla="*/ 362 h 752"/>
                <a:gd name="T78" fmla="*/ 1827 w 1832"/>
                <a:gd name="T79" fmla="*/ 474 h 752"/>
                <a:gd name="T80" fmla="*/ 1830 w 1832"/>
                <a:gd name="T81" fmla="*/ 543 h 752"/>
                <a:gd name="T82" fmla="*/ 1813 w 1832"/>
                <a:gd name="T83" fmla="*/ 608 h 752"/>
                <a:gd name="T84" fmla="*/ 1777 w 1832"/>
                <a:gd name="T85" fmla="*/ 668 h 752"/>
                <a:gd name="T86" fmla="*/ 1726 w 1832"/>
                <a:gd name="T87" fmla="*/ 714 h 752"/>
                <a:gd name="T88" fmla="*/ 1664 w 1832"/>
                <a:gd name="T89" fmla="*/ 742 h 752"/>
                <a:gd name="T90" fmla="*/ 1597 w 1832"/>
                <a:gd name="T91" fmla="*/ 752 h 752"/>
                <a:gd name="T92" fmla="*/ 200 w 1832"/>
                <a:gd name="T93" fmla="*/ 750 h 752"/>
                <a:gd name="T94" fmla="*/ 136 w 1832"/>
                <a:gd name="T95" fmla="*/ 730 h 752"/>
                <a:gd name="T96" fmla="*/ 78 w 1832"/>
                <a:gd name="T97" fmla="*/ 692 h 752"/>
                <a:gd name="T98" fmla="*/ 34 w 1832"/>
                <a:gd name="T99" fmla="*/ 639 h 752"/>
                <a:gd name="T100" fmla="*/ 7 w 1832"/>
                <a:gd name="T101" fmla="*/ 576 h 752"/>
                <a:gd name="T102" fmla="*/ 0 w 1832"/>
                <a:gd name="T103" fmla="*/ 509 h 752"/>
                <a:gd name="T104" fmla="*/ 17 w 1832"/>
                <a:gd name="T105" fmla="*/ 417 h 752"/>
                <a:gd name="T106" fmla="*/ 60 w 1832"/>
                <a:gd name="T107" fmla="*/ 309 h 752"/>
                <a:gd name="T108" fmla="*/ 124 w 1832"/>
                <a:gd name="T109" fmla="*/ 214 h 752"/>
                <a:gd name="T110" fmla="*/ 204 w 1832"/>
                <a:gd name="T111" fmla="*/ 132 h 752"/>
                <a:gd name="T112" fmla="*/ 299 w 1832"/>
                <a:gd name="T113" fmla="*/ 68 h 752"/>
                <a:gd name="T114" fmla="*/ 405 w 1832"/>
                <a:gd name="T115" fmla="*/ 25 h 752"/>
                <a:gd name="T116" fmla="*/ 515 w 1832"/>
                <a:gd name="T117" fmla="*/ 3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32" h="752">
                  <a:moveTo>
                    <a:pt x="568" y="140"/>
                  </a:moveTo>
                  <a:lnTo>
                    <a:pt x="528" y="142"/>
                  </a:lnTo>
                  <a:lnTo>
                    <a:pt x="488" y="148"/>
                  </a:lnTo>
                  <a:lnTo>
                    <a:pt x="441" y="160"/>
                  </a:lnTo>
                  <a:lnTo>
                    <a:pt x="397" y="176"/>
                  </a:lnTo>
                  <a:lnTo>
                    <a:pt x="354" y="197"/>
                  </a:lnTo>
                  <a:lnTo>
                    <a:pt x="314" y="224"/>
                  </a:lnTo>
                  <a:lnTo>
                    <a:pt x="278" y="254"/>
                  </a:lnTo>
                  <a:lnTo>
                    <a:pt x="244" y="287"/>
                  </a:lnTo>
                  <a:lnTo>
                    <a:pt x="215" y="324"/>
                  </a:lnTo>
                  <a:lnTo>
                    <a:pt x="190" y="363"/>
                  </a:lnTo>
                  <a:lnTo>
                    <a:pt x="169" y="407"/>
                  </a:lnTo>
                  <a:lnTo>
                    <a:pt x="152" y="452"/>
                  </a:lnTo>
                  <a:lnTo>
                    <a:pt x="141" y="500"/>
                  </a:lnTo>
                  <a:lnTo>
                    <a:pt x="139" y="520"/>
                  </a:lnTo>
                  <a:lnTo>
                    <a:pt x="142" y="541"/>
                  </a:lnTo>
                  <a:lnTo>
                    <a:pt x="150" y="560"/>
                  </a:lnTo>
                  <a:lnTo>
                    <a:pt x="161" y="577"/>
                  </a:lnTo>
                  <a:lnTo>
                    <a:pt x="176" y="592"/>
                  </a:lnTo>
                  <a:lnTo>
                    <a:pt x="194" y="603"/>
                  </a:lnTo>
                  <a:lnTo>
                    <a:pt x="214" y="610"/>
                  </a:lnTo>
                  <a:lnTo>
                    <a:pt x="234" y="612"/>
                  </a:lnTo>
                  <a:lnTo>
                    <a:pt x="1597" y="612"/>
                  </a:lnTo>
                  <a:lnTo>
                    <a:pt x="1617" y="610"/>
                  </a:lnTo>
                  <a:lnTo>
                    <a:pt x="1638" y="603"/>
                  </a:lnTo>
                  <a:lnTo>
                    <a:pt x="1655" y="592"/>
                  </a:lnTo>
                  <a:lnTo>
                    <a:pt x="1670" y="577"/>
                  </a:lnTo>
                  <a:lnTo>
                    <a:pt x="1682" y="560"/>
                  </a:lnTo>
                  <a:lnTo>
                    <a:pt x="1690" y="541"/>
                  </a:lnTo>
                  <a:lnTo>
                    <a:pt x="1693" y="520"/>
                  </a:lnTo>
                  <a:lnTo>
                    <a:pt x="1691" y="500"/>
                  </a:lnTo>
                  <a:lnTo>
                    <a:pt x="1691" y="500"/>
                  </a:lnTo>
                  <a:lnTo>
                    <a:pt x="1680" y="452"/>
                  </a:lnTo>
                  <a:lnTo>
                    <a:pt x="1663" y="407"/>
                  </a:lnTo>
                  <a:lnTo>
                    <a:pt x="1642" y="363"/>
                  </a:lnTo>
                  <a:lnTo>
                    <a:pt x="1616" y="324"/>
                  </a:lnTo>
                  <a:lnTo>
                    <a:pt x="1588" y="287"/>
                  </a:lnTo>
                  <a:lnTo>
                    <a:pt x="1554" y="254"/>
                  </a:lnTo>
                  <a:lnTo>
                    <a:pt x="1518" y="224"/>
                  </a:lnTo>
                  <a:lnTo>
                    <a:pt x="1477" y="197"/>
                  </a:lnTo>
                  <a:lnTo>
                    <a:pt x="1435" y="176"/>
                  </a:lnTo>
                  <a:lnTo>
                    <a:pt x="1390" y="160"/>
                  </a:lnTo>
                  <a:lnTo>
                    <a:pt x="1344" y="148"/>
                  </a:lnTo>
                  <a:lnTo>
                    <a:pt x="1303" y="142"/>
                  </a:lnTo>
                  <a:lnTo>
                    <a:pt x="1262" y="140"/>
                  </a:lnTo>
                  <a:lnTo>
                    <a:pt x="1186" y="140"/>
                  </a:lnTo>
                  <a:lnTo>
                    <a:pt x="965" y="361"/>
                  </a:lnTo>
                  <a:lnTo>
                    <a:pt x="950" y="373"/>
                  </a:lnTo>
                  <a:lnTo>
                    <a:pt x="933" y="379"/>
                  </a:lnTo>
                  <a:lnTo>
                    <a:pt x="915" y="381"/>
                  </a:lnTo>
                  <a:lnTo>
                    <a:pt x="898" y="379"/>
                  </a:lnTo>
                  <a:lnTo>
                    <a:pt x="881" y="373"/>
                  </a:lnTo>
                  <a:lnTo>
                    <a:pt x="867" y="361"/>
                  </a:lnTo>
                  <a:lnTo>
                    <a:pt x="646" y="140"/>
                  </a:lnTo>
                  <a:lnTo>
                    <a:pt x="568" y="140"/>
                  </a:lnTo>
                  <a:close/>
                  <a:moveTo>
                    <a:pt x="568" y="0"/>
                  </a:moveTo>
                  <a:lnTo>
                    <a:pt x="676" y="0"/>
                  </a:lnTo>
                  <a:lnTo>
                    <a:pt x="694" y="2"/>
                  </a:lnTo>
                  <a:lnTo>
                    <a:pt x="710" y="10"/>
                  </a:lnTo>
                  <a:lnTo>
                    <a:pt x="724" y="20"/>
                  </a:lnTo>
                  <a:lnTo>
                    <a:pt x="915" y="213"/>
                  </a:lnTo>
                  <a:lnTo>
                    <a:pt x="1107" y="20"/>
                  </a:lnTo>
                  <a:lnTo>
                    <a:pt x="1122" y="10"/>
                  </a:lnTo>
                  <a:lnTo>
                    <a:pt x="1138" y="2"/>
                  </a:lnTo>
                  <a:lnTo>
                    <a:pt x="1156" y="0"/>
                  </a:lnTo>
                  <a:lnTo>
                    <a:pt x="1262" y="0"/>
                  </a:lnTo>
                  <a:lnTo>
                    <a:pt x="1316" y="3"/>
                  </a:lnTo>
                  <a:lnTo>
                    <a:pt x="1369" y="11"/>
                  </a:lnTo>
                  <a:lnTo>
                    <a:pt x="1427" y="25"/>
                  </a:lnTo>
                  <a:lnTo>
                    <a:pt x="1481" y="44"/>
                  </a:lnTo>
                  <a:lnTo>
                    <a:pt x="1533" y="68"/>
                  </a:lnTo>
                  <a:lnTo>
                    <a:pt x="1581" y="98"/>
                  </a:lnTo>
                  <a:lnTo>
                    <a:pt x="1628" y="132"/>
                  </a:lnTo>
                  <a:lnTo>
                    <a:pt x="1669" y="172"/>
                  </a:lnTo>
                  <a:lnTo>
                    <a:pt x="1708" y="214"/>
                  </a:lnTo>
                  <a:lnTo>
                    <a:pt x="1742" y="260"/>
                  </a:lnTo>
                  <a:lnTo>
                    <a:pt x="1771" y="309"/>
                  </a:lnTo>
                  <a:lnTo>
                    <a:pt x="1796" y="362"/>
                  </a:lnTo>
                  <a:lnTo>
                    <a:pt x="1815" y="417"/>
                  </a:lnTo>
                  <a:lnTo>
                    <a:pt x="1827" y="474"/>
                  </a:lnTo>
                  <a:lnTo>
                    <a:pt x="1832" y="509"/>
                  </a:lnTo>
                  <a:lnTo>
                    <a:pt x="1830" y="543"/>
                  </a:lnTo>
                  <a:lnTo>
                    <a:pt x="1824" y="576"/>
                  </a:lnTo>
                  <a:lnTo>
                    <a:pt x="1813" y="608"/>
                  </a:lnTo>
                  <a:lnTo>
                    <a:pt x="1797" y="639"/>
                  </a:lnTo>
                  <a:lnTo>
                    <a:pt x="1777" y="668"/>
                  </a:lnTo>
                  <a:lnTo>
                    <a:pt x="1753" y="692"/>
                  </a:lnTo>
                  <a:lnTo>
                    <a:pt x="1726" y="714"/>
                  </a:lnTo>
                  <a:lnTo>
                    <a:pt x="1696" y="730"/>
                  </a:lnTo>
                  <a:lnTo>
                    <a:pt x="1664" y="742"/>
                  </a:lnTo>
                  <a:lnTo>
                    <a:pt x="1631" y="750"/>
                  </a:lnTo>
                  <a:lnTo>
                    <a:pt x="1597" y="752"/>
                  </a:lnTo>
                  <a:lnTo>
                    <a:pt x="234" y="752"/>
                  </a:lnTo>
                  <a:lnTo>
                    <a:pt x="200" y="750"/>
                  </a:lnTo>
                  <a:lnTo>
                    <a:pt x="167" y="742"/>
                  </a:lnTo>
                  <a:lnTo>
                    <a:pt x="136" y="730"/>
                  </a:lnTo>
                  <a:lnTo>
                    <a:pt x="106" y="714"/>
                  </a:lnTo>
                  <a:lnTo>
                    <a:pt x="78" y="692"/>
                  </a:lnTo>
                  <a:lnTo>
                    <a:pt x="54" y="668"/>
                  </a:lnTo>
                  <a:lnTo>
                    <a:pt x="34" y="639"/>
                  </a:lnTo>
                  <a:lnTo>
                    <a:pt x="19" y="608"/>
                  </a:lnTo>
                  <a:lnTo>
                    <a:pt x="7" y="576"/>
                  </a:lnTo>
                  <a:lnTo>
                    <a:pt x="1" y="543"/>
                  </a:lnTo>
                  <a:lnTo>
                    <a:pt x="0" y="509"/>
                  </a:lnTo>
                  <a:lnTo>
                    <a:pt x="4" y="474"/>
                  </a:lnTo>
                  <a:lnTo>
                    <a:pt x="17" y="417"/>
                  </a:lnTo>
                  <a:lnTo>
                    <a:pt x="36" y="362"/>
                  </a:lnTo>
                  <a:lnTo>
                    <a:pt x="60" y="309"/>
                  </a:lnTo>
                  <a:lnTo>
                    <a:pt x="90" y="260"/>
                  </a:lnTo>
                  <a:lnTo>
                    <a:pt x="124" y="214"/>
                  </a:lnTo>
                  <a:lnTo>
                    <a:pt x="162" y="172"/>
                  </a:lnTo>
                  <a:lnTo>
                    <a:pt x="204" y="132"/>
                  </a:lnTo>
                  <a:lnTo>
                    <a:pt x="249" y="98"/>
                  </a:lnTo>
                  <a:lnTo>
                    <a:pt x="299" y="68"/>
                  </a:lnTo>
                  <a:lnTo>
                    <a:pt x="351" y="44"/>
                  </a:lnTo>
                  <a:lnTo>
                    <a:pt x="405" y="25"/>
                  </a:lnTo>
                  <a:lnTo>
                    <a:pt x="462" y="11"/>
                  </a:lnTo>
                  <a:lnTo>
                    <a:pt x="515" y="3"/>
                  </a:lnTo>
                  <a:lnTo>
                    <a:pt x="5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170">
              <a:extLst>
                <a:ext uri="{FF2B5EF4-FFF2-40B4-BE49-F238E27FC236}">
                  <a16:creationId xmlns:a16="http://schemas.microsoft.com/office/drawing/2014/main" id="{BC00B2C0-7513-4E31-A9DD-7D5C5E6A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773363"/>
              <a:ext cx="22225" cy="65088"/>
            </a:xfrm>
            <a:custGeom>
              <a:avLst/>
              <a:gdLst>
                <a:gd name="T0" fmla="*/ 70 w 139"/>
                <a:gd name="T1" fmla="*/ 0 h 406"/>
                <a:gd name="T2" fmla="*/ 88 w 139"/>
                <a:gd name="T3" fmla="*/ 3 h 406"/>
                <a:gd name="T4" fmla="*/ 105 w 139"/>
                <a:gd name="T5" fmla="*/ 9 h 406"/>
                <a:gd name="T6" fmla="*/ 119 w 139"/>
                <a:gd name="T7" fmla="*/ 20 h 406"/>
                <a:gd name="T8" fmla="*/ 130 w 139"/>
                <a:gd name="T9" fmla="*/ 35 h 406"/>
                <a:gd name="T10" fmla="*/ 137 w 139"/>
                <a:gd name="T11" fmla="*/ 51 h 406"/>
                <a:gd name="T12" fmla="*/ 139 w 139"/>
                <a:gd name="T13" fmla="*/ 70 h 406"/>
                <a:gd name="T14" fmla="*/ 139 w 139"/>
                <a:gd name="T15" fmla="*/ 335 h 406"/>
                <a:gd name="T16" fmla="*/ 137 w 139"/>
                <a:gd name="T17" fmla="*/ 355 h 406"/>
                <a:gd name="T18" fmla="*/ 130 w 139"/>
                <a:gd name="T19" fmla="*/ 371 h 406"/>
                <a:gd name="T20" fmla="*/ 119 w 139"/>
                <a:gd name="T21" fmla="*/ 384 h 406"/>
                <a:gd name="T22" fmla="*/ 105 w 139"/>
                <a:gd name="T23" fmla="*/ 396 h 406"/>
                <a:gd name="T24" fmla="*/ 88 w 139"/>
                <a:gd name="T25" fmla="*/ 402 h 406"/>
                <a:gd name="T26" fmla="*/ 70 w 139"/>
                <a:gd name="T27" fmla="*/ 406 h 406"/>
                <a:gd name="T28" fmla="*/ 51 w 139"/>
                <a:gd name="T29" fmla="*/ 402 h 406"/>
                <a:gd name="T30" fmla="*/ 35 w 139"/>
                <a:gd name="T31" fmla="*/ 396 h 406"/>
                <a:gd name="T32" fmla="*/ 20 w 139"/>
                <a:gd name="T33" fmla="*/ 384 h 406"/>
                <a:gd name="T34" fmla="*/ 10 w 139"/>
                <a:gd name="T35" fmla="*/ 371 h 406"/>
                <a:gd name="T36" fmla="*/ 2 w 139"/>
                <a:gd name="T37" fmla="*/ 355 h 406"/>
                <a:gd name="T38" fmla="*/ 0 w 139"/>
                <a:gd name="T39" fmla="*/ 335 h 406"/>
                <a:gd name="T40" fmla="*/ 0 w 139"/>
                <a:gd name="T41" fmla="*/ 70 h 406"/>
                <a:gd name="T42" fmla="*/ 2 w 139"/>
                <a:gd name="T43" fmla="*/ 51 h 406"/>
                <a:gd name="T44" fmla="*/ 10 w 139"/>
                <a:gd name="T45" fmla="*/ 35 h 406"/>
                <a:gd name="T46" fmla="*/ 20 w 139"/>
                <a:gd name="T47" fmla="*/ 20 h 406"/>
                <a:gd name="T48" fmla="*/ 35 w 139"/>
                <a:gd name="T49" fmla="*/ 9 h 406"/>
                <a:gd name="T50" fmla="*/ 51 w 139"/>
                <a:gd name="T51" fmla="*/ 3 h 406"/>
                <a:gd name="T52" fmla="*/ 70 w 139"/>
                <a:gd name="T53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406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0"/>
                  </a:lnTo>
                  <a:lnTo>
                    <a:pt x="130" y="35"/>
                  </a:lnTo>
                  <a:lnTo>
                    <a:pt x="137" y="51"/>
                  </a:lnTo>
                  <a:lnTo>
                    <a:pt x="139" y="70"/>
                  </a:lnTo>
                  <a:lnTo>
                    <a:pt x="139" y="335"/>
                  </a:lnTo>
                  <a:lnTo>
                    <a:pt x="137" y="355"/>
                  </a:lnTo>
                  <a:lnTo>
                    <a:pt x="130" y="371"/>
                  </a:lnTo>
                  <a:lnTo>
                    <a:pt x="119" y="384"/>
                  </a:lnTo>
                  <a:lnTo>
                    <a:pt x="105" y="396"/>
                  </a:lnTo>
                  <a:lnTo>
                    <a:pt x="88" y="402"/>
                  </a:lnTo>
                  <a:lnTo>
                    <a:pt x="70" y="406"/>
                  </a:lnTo>
                  <a:lnTo>
                    <a:pt x="51" y="402"/>
                  </a:lnTo>
                  <a:lnTo>
                    <a:pt x="35" y="396"/>
                  </a:lnTo>
                  <a:lnTo>
                    <a:pt x="20" y="384"/>
                  </a:lnTo>
                  <a:lnTo>
                    <a:pt x="10" y="371"/>
                  </a:lnTo>
                  <a:lnTo>
                    <a:pt x="2" y="355"/>
                  </a:lnTo>
                  <a:lnTo>
                    <a:pt x="0" y="335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5"/>
                  </a:lnTo>
                  <a:lnTo>
                    <a:pt x="20" y="20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171">
              <a:extLst>
                <a:ext uri="{FF2B5EF4-FFF2-40B4-BE49-F238E27FC236}">
                  <a16:creationId xmlns:a16="http://schemas.microsoft.com/office/drawing/2014/main" id="{E54456E2-BA76-4A6E-A19A-05760AA5E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776" y="2851150"/>
              <a:ext cx="22225" cy="28575"/>
            </a:xfrm>
            <a:custGeom>
              <a:avLst/>
              <a:gdLst>
                <a:gd name="T0" fmla="*/ 70 w 139"/>
                <a:gd name="T1" fmla="*/ 0 h 175"/>
                <a:gd name="T2" fmla="*/ 88 w 139"/>
                <a:gd name="T3" fmla="*/ 3 h 175"/>
                <a:gd name="T4" fmla="*/ 105 w 139"/>
                <a:gd name="T5" fmla="*/ 9 h 175"/>
                <a:gd name="T6" fmla="*/ 119 w 139"/>
                <a:gd name="T7" fmla="*/ 21 h 175"/>
                <a:gd name="T8" fmla="*/ 130 w 139"/>
                <a:gd name="T9" fmla="*/ 35 h 175"/>
                <a:gd name="T10" fmla="*/ 137 w 139"/>
                <a:gd name="T11" fmla="*/ 52 h 175"/>
                <a:gd name="T12" fmla="*/ 139 w 139"/>
                <a:gd name="T13" fmla="*/ 70 h 175"/>
                <a:gd name="T14" fmla="*/ 139 w 139"/>
                <a:gd name="T15" fmla="*/ 105 h 175"/>
                <a:gd name="T16" fmla="*/ 137 w 139"/>
                <a:gd name="T17" fmla="*/ 123 h 175"/>
                <a:gd name="T18" fmla="*/ 130 w 139"/>
                <a:gd name="T19" fmla="*/ 140 h 175"/>
                <a:gd name="T20" fmla="*/ 119 w 139"/>
                <a:gd name="T21" fmla="*/ 154 h 175"/>
                <a:gd name="T22" fmla="*/ 105 w 139"/>
                <a:gd name="T23" fmla="*/ 166 h 175"/>
                <a:gd name="T24" fmla="*/ 88 w 139"/>
                <a:gd name="T25" fmla="*/ 172 h 175"/>
                <a:gd name="T26" fmla="*/ 70 w 139"/>
                <a:gd name="T27" fmla="*/ 175 h 175"/>
                <a:gd name="T28" fmla="*/ 51 w 139"/>
                <a:gd name="T29" fmla="*/ 172 h 175"/>
                <a:gd name="T30" fmla="*/ 35 w 139"/>
                <a:gd name="T31" fmla="*/ 166 h 175"/>
                <a:gd name="T32" fmla="*/ 20 w 139"/>
                <a:gd name="T33" fmla="*/ 154 h 175"/>
                <a:gd name="T34" fmla="*/ 10 w 139"/>
                <a:gd name="T35" fmla="*/ 140 h 175"/>
                <a:gd name="T36" fmla="*/ 2 w 139"/>
                <a:gd name="T37" fmla="*/ 123 h 175"/>
                <a:gd name="T38" fmla="*/ 0 w 139"/>
                <a:gd name="T39" fmla="*/ 105 h 175"/>
                <a:gd name="T40" fmla="*/ 0 w 139"/>
                <a:gd name="T41" fmla="*/ 70 h 175"/>
                <a:gd name="T42" fmla="*/ 2 w 139"/>
                <a:gd name="T43" fmla="*/ 52 h 175"/>
                <a:gd name="T44" fmla="*/ 10 w 139"/>
                <a:gd name="T45" fmla="*/ 35 h 175"/>
                <a:gd name="T46" fmla="*/ 20 w 139"/>
                <a:gd name="T47" fmla="*/ 21 h 175"/>
                <a:gd name="T48" fmla="*/ 35 w 139"/>
                <a:gd name="T49" fmla="*/ 9 h 175"/>
                <a:gd name="T50" fmla="*/ 51 w 139"/>
                <a:gd name="T51" fmla="*/ 3 h 175"/>
                <a:gd name="T52" fmla="*/ 70 w 139"/>
                <a:gd name="T5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9" h="175">
                  <a:moveTo>
                    <a:pt x="70" y="0"/>
                  </a:moveTo>
                  <a:lnTo>
                    <a:pt x="88" y="3"/>
                  </a:lnTo>
                  <a:lnTo>
                    <a:pt x="105" y="9"/>
                  </a:lnTo>
                  <a:lnTo>
                    <a:pt x="119" y="21"/>
                  </a:lnTo>
                  <a:lnTo>
                    <a:pt x="130" y="35"/>
                  </a:lnTo>
                  <a:lnTo>
                    <a:pt x="137" y="52"/>
                  </a:lnTo>
                  <a:lnTo>
                    <a:pt x="139" y="70"/>
                  </a:lnTo>
                  <a:lnTo>
                    <a:pt x="139" y="105"/>
                  </a:lnTo>
                  <a:lnTo>
                    <a:pt x="137" y="123"/>
                  </a:lnTo>
                  <a:lnTo>
                    <a:pt x="130" y="140"/>
                  </a:lnTo>
                  <a:lnTo>
                    <a:pt x="119" y="154"/>
                  </a:lnTo>
                  <a:lnTo>
                    <a:pt x="105" y="166"/>
                  </a:lnTo>
                  <a:lnTo>
                    <a:pt x="88" y="172"/>
                  </a:lnTo>
                  <a:lnTo>
                    <a:pt x="70" y="175"/>
                  </a:lnTo>
                  <a:lnTo>
                    <a:pt x="51" y="172"/>
                  </a:lnTo>
                  <a:lnTo>
                    <a:pt x="35" y="166"/>
                  </a:lnTo>
                  <a:lnTo>
                    <a:pt x="20" y="154"/>
                  </a:lnTo>
                  <a:lnTo>
                    <a:pt x="10" y="140"/>
                  </a:lnTo>
                  <a:lnTo>
                    <a:pt x="2" y="123"/>
                  </a:lnTo>
                  <a:lnTo>
                    <a:pt x="0" y="105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0" y="21"/>
                  </a:lnTo>
                  <a:lnTo>
                    <a:pt x="35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E6B238A-87DA-4E44-B910-453960B1D667}"/>
              </a:ext>
            </a:extLst>
          </p:cNvPr>
          <p:cNvGrpSpPr/>
          <p:nvPr/>
        </p:nvGrpSpPr>
        <p:grpSpPr>
          <a:xfrm>
            <a:off x="9880461" y="1931732"/>
            <a:ext cx="978736" cy="978733"/>
            <a:chOff x="7256463" y="4233863"/>
            <a:chExt cx="555625" cy="555625"/>
          </a:xfrm>
          <a:solidFill>
            <a:schemeClr val="bg1"/>
          </a:solidFill>
        </p:grpSpPr>
        <p:sp>
          <p:nvSpPr>
            <p:cNvPr id="30" name="Freeform 393">
              <a:extLst>
                <a:ext uri="{FF2B5EF4-FFF2-40B4-BE49-F238E27FC236}">
                  <a16:creationId xmlns:a16="http://schemas.microsoft.com/office/drawing/2014/main" id="{155859C5-AB01-42A4-971B-45F9EB82DE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6463" y="4233863"/>
              <a:ext cx="555625" cy="555625"/>
            </a:xfrm>
            <a:custGeom>
              <a:avLst/>
              <a:gdLst>
                <a:gd name="T0" fmla="*/ 1456 w 3504"/>
                <a:gd name="T1" fmla="*/ 269 h 3504"/>
                <a:gd name="T2" fmla="*/ 1301 w 3504"/>
                <a:gd name="T3" fmla="*/ 428 h 3504"/>
                <a:gd name="T4" fmla="*/ 974 w 3504"/>
                <a:gd name="T5" fmla="*/ 532 h 3504"/>
                <a:gd name="T6" fmla="*/ 734 w 3504"/>
                <a:gd name="T7" fmla="*/ 505 h 3504"/>
                <a:gd name="T8" fmla="*/ 480 w 3504"/>
                <a:gd name="T9" fmla="*/ 826 h 3504"/>
                <a:gd name="T10" fmla="*/ 548 w 3504"/>
                <a:gd name="T11" fmla="*/ 1023 h 3504"/>
                <a:gd name="T12" fmla="*/ 384 w 3504"/>
                <a:gd name="T13" fmla="*/ 1417 h 3504"/>
                <a:gd name="T14" fmla="*/ 186 w 3504"/>
                <a:gd name="T15" fmla="*/ 1521 h 3504"/>
                <a:gd name="T16" fmla="*/ 166 w 3504"/>
                <a:gd name="T17" fmla="*/ 1954 h 3504"/>
                <a:gd name="T18" fmla="*/ 371 w 3504"/>
                <a:gd name="T19" fmla="*/ 2077 h 3504"/>
                <a:gd name="T20" fmla="*/ 545 w 3504"/>
                <a:gd name="T21" fmla="*/ 2466 h 3504"/>
                <a:gd name="T22" fmla="*/ 481 w 3504"/>
                <a:gd name="T23" fmla="*/ 2647 h 3504"/>
                <a:gd name="T24" fmla="*/ 706 w 3504"/>
                <a:gd name="T25" fmla="*/ 2983 h 3504"/>
                <a:gd name="T26" fmla="*/ 948 w 3504"/>
                <a:gd name="T27" fmla="*/ 2992 h 3504"/>
                <a:gd name="T28" fmla="*/ 1216 w 3504"/>
                <a:gd name="T29" fmla="*/ 3046 h 3504"/>
                <a:gd name="T30" fmla="*/ 1444 w 3504"/>
                <a:gd name="T31" fmla="*/ 3202 h 3504"/>
                <a:gd name="T32" fmla="*/ 1653 w 3504"/>
                <a:gd name="T33" fmla="*/ 3365 h 3504"/>
                <a:gd name="T34" fmla="*/ 2048 w 3504"/>
                <a:gd name="T35" fmla="*/ 3236 h 3504"/>
                <a:gd name="T36" fmla="*/ 2203 w 3504"/>
                <a:gd name="T37" fmla="*/ 3077 h 3504"/>
                <a:gd name="T38" fmla="*/ 2529 w 3504"/>
                <a:gd name="T39" fmla="*/ 2973 h 3504"/>
                <a:gd name="T40" fmla="*/ 2770 w 3504"/>
                <a:gd name="T41" fmla="*/ 3000 h 3504"/>
                <a:gd name="T42" fmla="*/ 3024 w 3504"/>
                <a:gd name="T43" fmla="*/ 2679 h 3504"/>
                <a:gd name="T44" fmla="*/ 2956 w 3504"/>
                <a:gd name="T45" fmla="*/ 2483 h 3504"/>
                <a:gd name="T46" fmla="*/ 3120 w 3504"/>
                <a:gd name="T47" fmla="*/ 2087 h 3504"/>
                <a:gd name="T48" fmla="*/ 3317 w 3504"/>
                <a:gd name="T49" fmla="*/ 1984 h 3504"/>
                <a:gd name="T50" fmla="*/ 3337 w 3504"/>
                <a:gd name="T51" fmla="*/ 1550 h 3504"/>
                <a:gd name="T52" fmla="*/ 3132 w 3504"/>
                <a:gd name="T53" fmla="*/ 1428 h 3504"/>
                <a:gd name="T54" fmla="*/ 2958 w 3504"/>
                <a:gd name="T55" fmla="*/ 1038 h 3504"/>
                <a:gd name="T56" fmla="*/ 3023 w 3504"/>
                <a:gd name="T57" fmla="*/ 858 h 3504"/>
                <a:gd name="T58" fmla="*/ 2797 w 3504"/>
                <a:gd name="T59" fmla="*/ 522 h 3504"/>
                <a:gd name="T60" fmla="*/ 2556 w 3504"/>
                <a:gd name="T61" fmla="*/ 512 h 3504"/>
                <a:gd name="T62" fmla="*/ 2287 w 3504"/>
                <a:gd name="T63" fmla="*/ 460 h 3504"/>
                <a:gd name="T64" fmla="*/ 2059 w 3504"/>
                <a:gd name="T65" fmla="*/ 304 h 3504"/>
                <a:gd name="T66" fmla="*/ 1850 w 3504"/>
                <a:gd name="T67" fmla="*/ 141 h 3504"/>
                <a:gd name="T68" fmla="*/ 2056 w 3504"/>
                <a:gd name="T69" fmla="*/ 67 h 3504"/>
                <a:gd name="T70" fmla="*/ 2341 w 3504"/>
                <a:gd name="T71" fmla="*/ 330 h 3504"/>
                <a:gd name="T72" fmla="*/ 2728 w 3504"/>
                <a:gd name="T73" fmla="*/ 346 h 3504"/>
                <a:gd name="T74" fmla="*/ 3114 w 3504"/>
                <a:gd name="T75" fmla="*/ 653 h 3504"/>
                <a:gd name="T76" fmla="*/ 3129 w 3504"/>
                <a:gd name="T77" fmla="*/ 986 h 3504"/>
                <a:gd name="T78" fmla="*/ 3345 w 3504"/>
                <a:gd name="T79" fmla="*/ 1359 h 3504"/>
                <a:gd name="T80" fmla="*/ 3504 w 3504"/>
                <a:gd name="T81" fmla="*/ 1654 h 3504"/>
                <a:gd name="T82" fmla="*/ 3379 w 3504"/>
                <a:gd name="T83" fmla="*/ 2120 h 3504"/>
                <a:gd name="T84" fmla="*/ 3108 w 3504"/>
                <a:gd name="T85" fmla="*/ 2480 h 3504"/>
                <a:gd name="T86" fmla="*/ 3133 w 3504"/>
                <a:gd name="T87" fmla="*/ 2812 h 3504"/>
                <a:gd name="T88" fmla="*/ 2771 w 3504"/>
                <a:gd name="T89" fmla="*/ 3150 h 3504"/>
                <a:gd name="T90" fmla="*/ 2410 w 3504"/>
                <a:gd name="T91" fmla="*/ 3143 h 3504"/>
                <a:gd name="T92" fmla="*/ 2089 w 3504"/>
                <a:gd name="T93" fmla="*/ 3410 h 3504"/>
                <a:gd name="T94" fmla="*/ 1608 w 3504"/>
                <a:gd name="T95" fmla="*/ 3501 h 3504"/>
                <a:gd name="T96" fmla="*/ 1336 w 3504"/>
                <a:gd name="T97" fmla="*/ 3308 h 3504"/>
                <a:gd name="T98" fmla="*/ 946 w 3504"/>
                <a:gd name="T99" fmla="*/ 3147 h 3504"/>
                <a:gd name="T100" fmla="*/ 616 w 3504"/>
                <a:gd name="T101" fmla="*/ 3090 h 3504"/>
                <a:gd name="T102" fmla="*/ 340 w 3504"/>
                <a:gd name="T103" fmla="*/ 2686 h 3504"/>
                <a:gd name="T104" fmla="*/ 302 w 3504"/>
                <a:gd name="T105" fmla="*/ 2270 h 3504"/>
                <a:gd name="T106" fmla="*/ 44 w 3504"/>
                <a:gd name="T107" fmla="*/ 2020 h 3504"/>
                <a:gd name="T108" fmla="*/ 24 w 3504"/>
                <a:gd name="T109" fmla="*/ 1525 h 3504"/>
                <a:gd name="T110" fmla="*/ 279 w 3504"/>
                <a:gd name="T111" fmla="*/ 1308 h 3504"/>
                <a:gd name="T112" fmla="*/ 341 w 3504"/>
                <a:gd name="T113" fmla="*/ 862 h 3504"/>
                <a:gd name="T114" fmla="*/ 583 w 3504"/>
                <a:gd name="T115" fmla="*/ 444 h 3504"/>
                <a:gd name="T116" fmla="*/ 903 w 3504"/>
                <a:gd name="T117" fmla="*/ 347 h 3504"/>
                <a:gd name="T118" fmla="*/ 1319 w 3504"/>
                <a:gd name="T119" fmla="*/ 237 h 3504"/>
                <a:gd name="T120" fmla="*/ 1565 w 3504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4" h="3504">
                  <a:moveTo>
                    <a:pt x="1653" y="141"/>
                  </a:moveTo>
                  <a:lnTo>
                    <a:pt x="1617" y="144"/>
                  </a:lnTo>
                  <a:lnTo>
                    <a:pt x="1582" y="152"/>
                  </a:lnTo>
                  <a:lnTo>
                    <a:pt x="1550" y="167"/>
                  </a:lnTo>
                  <a:lnTo>
                    <a:pt x="1520" y="187"/>
                  </a:lnTo>
                  <a:lnTo>
                    <a:pt x="1494" y="211"/>
                  </a:lnTo>
                  <a:lnTo>
                    <a:pt x="1473" y="239"/>
                  </a:lnTo>
                  <a:lnTo>
                    <a:pt x="1456" y="269"/>
                  </a:lnTo>
                  <a:lnTo>
                    <a:pt x="1444" y="304"/>
                  </a:lnTo>
                  <a:lnTo>
                    <a:pt x="1438" y="340"/>
                  </a:lnTo>
                  <a:lnTo>
                    <a:pt x="1435" y="357"/>
                  </a:lnTo>
                  <a:lnTo>
                    <a:pt x="1427" y="372"/>
                  </a:lnTo>
                  <a:lnTo>
                    <a:pt x="1417" y="384"/>
                  </a:lnTo>
                  <a:lnTo>
                    <a:pt x="1403" y="395"/>
                  </a:lnTo>
                  <a:lnTo>
                    <a:pt x="1387" y="401"/>
                  </a:lnTo>
                  <a:lnTo>
                    <a:pt x="1301" y="428"/>
                  </a:lnTo>
                  <a:lnTo>
                    <a:pt x="1216" y="460"/>
                  </a:lnTo>
                  <a:lnTo>
                    <a:pt x="1134" y="497"/>
                  </a:lnTo>
                  <a:lnTo>
                    <a:pt x="1054" y="540"/>
                  </a:lnTo>
                  <a:lnTo>
                    <a:pt x="1038" y="546"/>
                  </a:lnTo>
                  <a:lnTo>
                    <a:pt x="1021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8" y="512"/>
                  </a:lnTo>
                  <a:lnTo>
                    <a:pt x="918" y="497"/>
                  </a:lnTo>
                  <a:lnTo>
                    <a:pt x="888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3" y="484"/>
                  </a:lnTo>
                  <a:lnTo>
                    <a:pt x="764" y="492"/>
                  </a:lnTo>
                  <a:lnTo>
                    <a:pt x="734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3" y="795"/>
                  </a:lnTo>
                  <a:lnTo>
                    <a:pt x="480" y="826"/>
                  </a:lnTo>
                  <a:lnTo>
                    <a:pt x="481" y="858"/>
                  </a:lnTo>
                  <a:lnTo>
                    <a:pt x="486" y="889"/>
                  </a:lnTo>
                  <a:lnTo>
                    <a:pt x="497" y="919"/>
                  </a:lnTo>
                  <a:lnTo>
                    <a:pt x="512" y="948"/>
                  </a:lnTo>
                  <a:lnTo>
                    <a:pt x="531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8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6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8" y="1457"/>
                  </a:lnTo>
                  <a:lnTo>
                    <a:pt x="237" y="1474"/>
                  </a:lnTo>
                  <a:lnTo>
                    <a:pt x="210" y="1496"/>
                  </a:lnTo>
                  <a:lnTo>
                    <a:pt x="186" y="1521"/>
                  </a:lnTo>
                  <a:lnTo>
                    <a:pt x="166" y="1550"/>
                  </a:lnTo>
                  <a:lnTo>
                    <a:pt x="152" y="1583"/>
                  </a:lnTo>
                  <a:lnTo>
                    <a:pt x="143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3" y="1887"/>
                  </a:lnTo>
                  <a:lnTo>
                    <a:pt x="152" y="1922"/>
                  </a:lnTo>
                  <a:lnTo>
                    <a:pt x="166" y="1954"/>
                  </a:lnTo>
                  <a:lnTo>
                    <a:pt x="186" y="1984"/>
                  </a:lnTo>
                  <a:lnTo>
                    <a:pt x="210" y="2010"/>
                  </a:lnTo>
                  <a:lnTo>
                    <a:pt x="237" y="2031"/>
                  </a:lnTo>
                  <a:lnTo>
                    <a:pt x="268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6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8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1" y="2530"/>
                  </a:lnTo>
                  <a:lnTo>
                    <a:pt x="512" y="2556"/>
                  </a:lnTo>
                  <a:lnTo>
                    <a:pt x="497" y="2586"/>
                  </a:lnTo>
                  <a:lnTo>
                    <a:pt x="486" y="2616"/>
                  </a:lnTo>
                  <a:lnTo>
                    <a:pt x="481" y="2647"/>
                  </a:lnTo>
                  <a:lnTo>
                    <a:pt x="480" y="2679"/>
                  </a:lnTo>
                  <a:lnTo>
                    <a:pt x="483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4" y="3000"/>
                  </a:lnTo>
                  <a:lnTo>
                    <a:pt x="764" y="3013"/>
                  </a:lnTo>
                  <a:lnTo>
                    <a:pt x="793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8" y="3018"/>
                  </a:lnTo>
                  <a:lnTo>
                    <a:pt x="918" y="3007"/>
                  </a:lnTo>
                  <a:lnTo>
                    <a:pt x="948" y="2992"/>
                  </a:lnTo>
                  <a:lnTo>
                    <a:pt x="974" y="2973"/>
                  </a:lnTo>
                  <a:lnTo>
                    <a:pt x="988" y="2964"/>
                  </a:lnTo>
                  <a:lnTo>
                    <a:pt x="1003" y="2958"/>
                  </a:lnTo>
                  <a:lnTo>
                    <a:pt x="1019" y="2956"/>
                  </a:lnTo>
                  <a:lnTo>
                    <a:pt x="1037" y="2958"/>
                  </a:lnTo>
                  <a:lnTo>
                    <a:pt x="1054" y="2966"/>
                  </a:lnTo>
                  <a:lnTo>
                    <a:pt x="1134" y="3008"/>
                  </a:lnTo>
                  <a:lnTo>
                    <a:pt x="1216" y="3046"/>
                  </a:lnTo>
                  <a:lnTo>
                    <a:pt x="1301" y="3077"/>
                  </a:lnTo>
                  <a:lnTo>
                    <a:pt x="1387" y="3103"/>
                  </a:lnTo>
                  <a:lnTo>
                    <a:pt x="1403" y="3110"/>
                  </a:lnTo>
                  <a:lnTo>
                    <a:pt x="1417" y="3120"/>
                  </a:lnTo>
                  <a:lnTo>
                    <a:pt x="1427" y="3133"/>
                  </a:lnTo>
                  <a:lnTo>
                    <a:pt x="1435" y="3149"/>
                  </a:lnTo>
                  <a:lnTo>
                    <a:pt x="1438" y="3166"/>
                  </a:lnTo>
                  <a:lnTo>
                    <a:pt x="1444" y="3202"/>
                  </a:lnTo>
                  <a:lnTo>
                    <a:pt x="1456" y="3236"/>
                  </a:lnTo>
                  <a:lnTo>
                    <a:pt x="1473" y="3267"/>
                  </a:lnTo>
                  <a:lnTo>
                    <a:pt x="1494" y="3294"/>
                  </a:lnTo>
                  <a:lnTo>
                    <a:pt x="1520" y="3318"/>
                  </a:lnTo>
                  <a:lnTo>
                    <a:pt x="1550" y="3338"/>
                  </a:lnTo>
                  <a:lnTo>
                    <a:pt x="1582" y="3352"/>
                  </a:lnTo>
                  <a:lnTo>
                    <a:pt x="1617" y="3361"/>
                  </a:lnTo>
                  <a:lnTo>
                    <a:pt x="1653" y="3365"/>
                  </a:lnTo>
                  <a:lnTo>
                    <a:pt x="1850" y="3365"/>
                  </a:lnTo>
                  <a:lnTo>
                    <a:pt x="1886" y="3361"/>
                  </a:lnTo>
                  <a:lnTo>
                    <a:pt x="1921" y="3352"/>
                  </a:lnTo>
                  <a:lnTo>
                    <a:pt x="1954" y="3338"/>
                  </a:lnTo>
                  <a:lnTo>
                    <a:pt x="1983" y="3318"/>
                  </a:lnTo>
                  <a:lnTo>
                    <a:pt x="2008" y="3294"/>
                  </a:lnTo>
                  <a:lnTo>
                    <a:pt x="2030" y="3267"/>
                  </a:lnTo>
                  <a:lnTo>
                    <a:pt x="2048" y="3236"/>
                  </a:lnTo>
                  <a:lnTo>
                    <a:pt x="2059" y="3202"/>
                  </a:lnTo>
                  <a:lnTo>
                    <a:pt x="2065" y="3166"/>
                  </a:lnTo>
                  <a:lnTo>
                    <a:pt x="2069" y="3149"/>
                  </a:lnTo>
                  <a:lnTo>
                    <a:pt x="2076" y="3133"/>
                  </a:lnTo>
                  <a:lnTo>
                    <a:pt x="2087" y="3120"/>
                  </a:lnTo>
                  <a:lnTo>
                    <a:pt x="2101" y="3110"/>
                  </a:lnTo>
                  <a:lnTo>
                    <a:pt x="2117" y="3103"/>
                  </a:lnTo>
                  <a:lnTo>
                    <a:pt x="2203" y="3077"/>
                  </a:lnTo>
                  <a:lnTo>
                    <a:pt x="2287" y="3046"/>
                  </a:lnTo>
                  <a:lnTo>
                    <a:pt x="2370" y="3008"/>
                  </a:lnTo>
                  <a:lnTo>
                    <a:pt x="2448" y="2966"/>
                  </a:lnTo>
                  <a:lnTo>
                    <a:pt x="2466" y="2959"/>
                  </a:lnTo>
                  <a:lnTo>
                    <a:pt x="2481" y="2956"/>
                  </a:lnTo>
                  <a:lnTo>
                    <a:pt x="2498" y="2958"/>
                  </a:lnTo>
                  <a:lnTo>
                    <a:pt x="2514" y="2964"/>
                  </a:lnTo>
                  <a:lnTo>
                    <a:pt x="2529" y="2973"/>
                  </a:lnTo>
                  <a:lnTo>
                    <a:pt x="2556" y="2992"/>
                  </a:lnTo>
                  <a:lnTo>
                    <a:pt x="2585" y="3007"/>
                  </a:lnTo>
                  <a:lnTo>
                    <a:pt x="2615" y="3018"/>
                  </a:lnTo>
                  <a:lnTo>
                    <a:pt x="2646" y="3023"/>
                  </a:lnTo>
                  <a:lnTo>
                    <a:pt x="2678" y="3024"/>
                  </a:lnTo>
                  <a:lnTo>
                    <a:pt x="2709" y="3021"/>
                  </a:lnTo>
                  <a:lnTo>
                    <a:pt x="2740" y="3013"/>
                  </a:lnTo>
                  <a:lnTo>
                    <a:pt x="2770" y="3000"/>
                  </a:lnTo>
                  <a:lnTo>
                    <a:pt x="2797" y="2983"/>
                  </a:lnTo>
                  <a:lnTo>
                    <a:pt x="2822" y="2962"/>
                  </a:lnTo>
                  <a:lnTo>
                    <a:pt x="2961" y="2823"/>
                  </a:lnTo>
                  <a:lnTo>
                    <a:pt x="2982" y="2798"/>
                  </a:lnTo>
                  <a:lnTo>
                    <a:pt x="2999" y="2770"/>
                  </a:lnTo>
                  <a:lnTo>
                    <a:pt x="3012" y="2740"/>
                  </a:lnTo>
                  <a:lnTo>
                    <a:pt x="3020" y="2711"/>
                  </a:lnTo>
                  <a:lnTo>
                    <a:pt x="3024" y="2679"/>
                  </a:lnTo>
                  <a:lnTo>
                    <a:pt x="3023" y="2647"/>
                  </a:lnTo>
                  <a:lnTo>
                    <a:pt x="3016" y="2616"/>
                  </a:lnTo>
                  <a:lnTo>
                    <a:pt x="3007" y="2585"/>
                  </a:lnTo>
                  <a:lnTo>
                    <a:pt x="2992" y="2556"/>
                  </a:lnTo>
                  <a:lnTo>
                    <a:pt x="2972" y="2530"/>
                  </a:lnTo>
                  <a:lnTo>
                    <a:pt x="2962" y="2516"/>
                  </a:lnTo>
                  <a:lnTo>
                    <a:pt x="2957" y="2500"/>
                  </a:lnTo>
                  <a:lnTo>
                    <a:pt x="2956" y="2483"/>
                  </a:lnTo>
                  <a:lnTo>
                    <a:pt x="2958" y="2466"/>
                  </a:lnTo>
                  <a:lnTo>
                    <a:pt x="2964" y="2450"/>
                  </a:lnTo>
                  <a:lnTo>
                    <a:pt x="3007" y="2370"/>
                  </a:lnTo>
                  <a:lnTo>
                    <a:pt x="3044" y="2288"/>
                  </a:lnTo>
                  <a:lnTo>
                    <a:pt x="3076" y="2203"/>
                  </a:lnTo>
                  <a:lnTo>
                    <a:pt x="3103" y="2117"/>
                  </a:lnTo>
                  <a:lnTo>
                    <a:pt x="3109" y="2101"/>
                  </a:lnTo>
                  <a:lnTo>
                    <a:pt x="3120" y="2087"/>
                  </a:lnTo>
                  <a:lnTo>
                    <a:pt x="3132" y="2077"/>
                  </a:lnTo>
                  <a:lnTo>
                    <a:pt x="3147" y="2069"/>
                  </a:lnTo>
                  <a:lnTo>
                    <a:pt x="3164" y="2066"/>
                  </a:lnTo>
                  <a:lnTo>
                    <a:pt x="3200" y="2060"/>
                  </a:lnTo>
                  <a:lnTo>
                    <a:pt x="3235" y="2048"/>
                  </a:lnTo>
                  <a:lnTo>
                    <a:pt x="3265" y="2031"/>
                  </a:lnTo>
                  <a:lnTo>
                    <a:pt x="3293" y="2010"/>
                  </a:lnTo>
                  <a:lnTo>
                    <a:pt x="3317" y="1984"/>
                  </a:lnTo>
                  <a:lnTo>
                    <a:pt x="3337" y="1954"/>
                  </a:lnTo>
                  <a:lnTo>
                    <a:pt x="3352" y="1922"/>
                  </a:lnTo>
                  <a:lnTo>
                    <a:pt x="3360" y="1887"/>
                  </a:lnTo>
                  <a:lnTo>
                    <a:pt x="3363" y="1851"/>
                  </a:lnTo>
                  <a:lnTo>
                    <a:pt x="3363" y="1654"/>
                  </a:lnTo>
                  <a:lnTo>
                    <a:pt x="3360" y="1618"/>
                  </a:lnTo>
                  <a:lnTo>
                    <a:pt x="3352" y="1583"/>
                  </a:lnTo>
                  <a:lnTo>
                    <a:pt x="3337" y="1550"/>
                  </a:lnTo>
                  <a:lnTo>
                    <a:pt x="3317" y="1521"/>
                  </a:lnTo>
                  <a:lnTo>
                    <a:pt x="3293" y="1496"/>
                  </a:lnTo>
                  <a:lnTo>
                    <a:pt x="3265" y="1474"/>
                  </a:lnTo>
                  <a:lnTo>
                    <a:pt x="3235" y="1457"/>
                  </a:lnTo>
                  <a:lnTo>
                    <a:pt x="3200" y="1445"/>
                  </a:lnTo>
                  <a:lnTo>
                    <a:pt x="3164" y="1439"/>
                  </a:lnTo>
                  <a:lnTo>
                    <a:pt x="3147" y="1435"/>
                  </a:lnTo>
                  <a:lnTo>
                    <a:pt x="3132" y="1428"/>
                  </a:lnTo>
                  <a:lnTo>
                    <a:pt x="3120" y="1417"/>
                  </a:lnTo>
                  <a:lnTo>
                    <a:pt x="3109" y="1403"/>
                  </a:lnTo>
                  <a:lnTo>
                    <a:pt x="3103" y="1387"/>
                  </a:lnTo>
                  <a:lnTo>
                    <a:pt x="3076" y="1301"/>
                  </a:lnTo>
                  <a:lnTo>
                    <a:pt x="3044" y="1217"/>
                  </a:lnTo>
                  <a:lnTo>
                    <a:pt x="3007" y="1134"/>
                  </a:lnTo>
                  <a:lnTo>
                    <a:pt x="2964" y="1056"/>
                  </a:lnTo>
                  <a:lnTo>
                    <a:pt x="2958" y="1038"/>
                  </a:lnTo>
                  <a:lnTo>
                    <a:pt x="2956" y="1023"/>
                  </a:lnTo>
                  <a:lnTo>
                    <a:pt x="2957" y="1006"/>
                  </a:lnTo>
                  <a:lnTo>
                    <a:pt x="2962" y="990"/>
                  </a:lnTo>
                  <a:lnTo>
                    <a:pt x="2972" y="975"/>
                  </a:lnTo>
                  <a:lnTo>
                    <a:pt x="2992" y="948"/>
                  </a:lnTo>
                  <a:lnTo>
                    <a:pt x="3007" y="919"/>
                  </a:lnTo>
                  <a:lnTo>
                    <a:pt x="3016" y="889"/>
                  </a:lnTo>
                  <a:lnTo>
                    <a:pt x="3023" y="858"/>
                  </a:lnTo>
                  <a:lnTo>
                    <a:pt x="3024" y="826"/>
                  </a:lnTo>
                  <a:lnTo>
                    <a:pt x="3020" y="795"/>
                  </a:lnTo>
                  <a:lnTo>
                    <a:pt x="3012" y="764"/>
                  </a:lnTo>
                  <a:lnTo>
                    <a:pt x="2999" y="734"/>
                  </a:lnTo>
                  <a:lnTo>
                    <a:pt x="2982" y="707"/>
                  </a:lnTo>
                  <a:lnTo>
                    <a:pt x="2961" y="682"/>
                  </a:lnTo>
                  <a:lnTo>
                    <a:pt x="2822" y="543"/>
                  </a:lnTo>
                  <a:lnTo>
                    <a:pt x="2797" y="522"/>
                  </a:lnTo>
                  <a:lnTo>
                    <a:pt x="2770" y="505"/>
                  </a:lnTo>
                  <a:lnTo>
                    <a:pt x="2740" y="492"/>
                  </a:lnTo>
                  <a:lnTo>
                    <a:pt x="2709" y="484"/>
                  </a:lnTo>
                  <a:lnTo>
                    <a:pt x="2678" y="480"/>
                  </a:lnTo>
                  <a:lnTo>
                    <a:pt x="2646" y="481"/>
                  </a:lnTo>
                  <a:lnTo>
                    <a:pt x="2615" y="488"/>
                  </a:lnTo>
                  <a:lnTo>
                    <a:pt x="2585" y="497"/>
                  </a:lnTo>
                  <a:lnTo>
                    <a:pt x="2556" y="512"/>
                  </a:lnTo>
                  <a:lnTo>
                    <a:pt x="2529" y="532"/>
                  </a:lnTo>
                  <a:lnTo>
                    <a:pt x="2514" y="542"/>
                  </a:lnTo>
                  <a:lnTo>
                    <a:pt x="2498" y="547"/>
                  </a:lnTo>
                  <a:lnTo>
                    <a:pt x="2481" y="548"/>
                  </a:lnTo>
                  <a:lnTo>
                    <a:pt x="2466" y="546"/>
                  </a:lnTo>
                  <a:lnTo>
                    <a:pt x="2448" y="540"/>
                  </a:lnTo>
                  <a:lnTo>
                    <a:pt x="2370" y="497"/>
                  </a:lnTo>
                  <a:lnTo>
                    <a:pt x="2287" y="460"/>
                  </a:lnTo>
                  <a:lnTo>
                    <a:pt x="2203" y="428"/>
                  </a:lnTo>
                  <a:lnTo>
                    <a:pt x="2117" y="401"/>
                  </a:lnTo>
                  <a:lnTo>
                    <a:pt x="2101" y="395"/>
                  </a:lnTo>
                  <a:lnTo>
                    <a:pt x="2087" y="384"/>
                  </a:lnTo>
                  <a:lnTo>
                    <a:pt x="2076" y="372"/>
                  </a:lnTo>
                  <a:lnTo>
                    <a:pt x="2069" y="357"/>
                  </a:lnTo>
                  <a:lnTo>
                    <a:pt x="2065" y="340"/>
                  </a:lnTo>
                  <a:lnTo>
                    <a:pt x="2059" y="304"/>
                  </a:lnTo>
                  <a:lnTo>
                    <a:pt x="2048" y="269"/>
                  </a:lnTo>
                  <a:lnTo>
                    <a:pt x="2030" y="239"/>
                  </a:lnTo>
                  <a:lnTo>
                    <a:pt x="2008" y="211"/>
                  </a:lnTo>
                  <a:lnTo>
                    <a:pt x="1983" y="187"/>
                  </a:lnTo>
                  <a:lnTo>
                    <a:pt x="1954" y="167"/>
                  </a:lnTo>
                  <a:lnTo>
                    <a:pt x="1921" y="152"/>
                  </a:lnTo>
                  <a:lnTo>
                    <a:pt x="1886" y="144"/>
                  </a:lnTo>
                  <a:lnTo>
                    <a:pt x="1850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50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9" y="44"/>
                  </a:lnTo>
                  <a:lnTo>
                    <a:pt x="2056" y="67"/>
                  </a:lnTo>
                  <a:lnTo>
                    <a:pt x="2089" y="94"/>
                  </a:lnTo>
                  <a:lnTo>
                    <a:pt x="2119" y="125"/>
                  </a:lnTo>
                  <a:lnTo>
                    <a:pt x="2145" y="159"/>
                  </a:lnTo>
                  <a:lnTo>
                    <a:pt x="2167" y="197"/>
                  </a:lnTo>
                  <a:lnTo>
                    <a:pt x="2185" y="237"/>
                  </a:lnTo>
                  <a:lnTo>
                    <a:pt x="2196" y="279"/>
                  </a:lnTo>
                  <a:lnTo>
                    <a:pt x="2270" y="304"/>
                  </a:lnTo>
                  <a:lnTo>
                    <a:pt x="2341" y="330"/>
                  </a:lnTo>
                  <a:lnTo>
                    <a:pt x="2410" y="362"/>
                  </a:lnTo>
                  <a:lnTo>
                    <a:pt x="2478" y="396"/>
                  </a:lnTo>
                  <a:lnTo>
                    <a:pt x="2518" y="375"/>
                  </a:lnTo>
                  <a:lnTo>
                    <a:pt x="2558" y="359"/>
                  </a:lnTo>
                  <a:lnTo>
                    <a:pt x="2600" y="347"/>
                  </a:lnTo>
                  <a:lnTo>
                    <a:pt x="2642" y="342"/>
                  </a:lnTo>
                  <a:lnTo>
                    <a:pt x="2686" y="342"/>
                  </a:lnTo>
                  <a:lnTo>
                    <a:pt x="2728" y="346"/>
                  </a:lnTo>
                  <a:lnTo>
                    <a:pt x="2771" y="356"/>
                  </a:lnTo>
                  <a:lnTo>
                    <a:pt x="2811" y="371"/>
                  </a:lnTo>
                  <a:lnTo>
                    <a:pt x="2851" y="390"/>
                  </a:lnTo>
                  <a:lnTo>
                    <a:pt x="2887" y="414"/>
                  </a:lnTo>
                  <a:lnTo>
                    <a:pt x="2921" y="444"/>
                  </a:lnTo>
                  <a:lnTo>
                    <a:pt x="3060" y="583"/>
                  </a:lnTo>
                  <a:lnTo>
                    <a:pt x="3090" y="617"/>
                  </a:lnTo>
                  <a:lnTo>
                    <a:pt x="3114" y="653"/>
                  </a:lnTo>
                  <a:lnTo>
                    <a:pt x="3133" y="693"/>
                  </a:lnTo>
                  <a:lnTo>
                    <a:pt x="3148" y="733"/>
                  </a:lnTo>
                  <a:lnTo>
                    <a:pt x="3158" y="776"/>
                  </a:lnTo>
                  <a:lnTo>
                    <a:pt x="3162" y="818"/>
                  </a:lnTo>
                  <a:lnTo>
                    <a:pt x="3162" y="862"/>
                  </a:lnTo>
                  <a:lnTo>
                    <a:pt x="3156" y="904"/>
                  </a:lnTo>
                  <a:lnTo>
                    <a:pt x="3145" y="946"/>
                  </a:lnTo>
                  <a:lnTo>
                    <a:pt x="3129" y="986"/>
                  </a:lnTo>
                  <a:lnTo>
                    <a:pt x="3108" y="1026"/>
                  </a:lnTo>
                  <a:lnTo>
                    <a:pt x="3142" y="1094"/>
                  </a:lnTo>
                  <a:lnTo>
                    <a:pt x="3174" y="1163"/>
                  </a:lnTo>
                  <a:lnTo>
                    <a:pt x="3200" y="1234"/>
                  </a:lnTo>
                  <a:lnTo>
                    <a:pt x="3225" y="1308"/>
                  </a:lnTo>
                  <a:lnTo>
                    <a:pt x="3267" y="1319"/>
                  </a:lnTo>
                  <a:lnTo>
                    <a:pt x="3307" y="1337"/>
                  </a:lnTo>
                  <a:lnTo>
                    <a:pt x="3345" y="1359"/>
                  </a:lnTo>
                  <a:lnTo>
                    <a:pt x="3379" y="1385"/>
                  </a:lnTo>
                  <a:lnTo>
                    <a:pt x="3410" y="1415"/>
                  </a:lnTo>
                  <a:lnTo>
                    <a:pt x="3437" y="1448"/>
                  </a:lnTo>
                  <a:lnTo>
                    <a:pt x="3460" y="1485"/>
                  </a:lnTo>
                  <a:lnTo>
                    <a:pt x="3478" y="1525"/>
                  </a:lnTo>
                  <a:lnTo>
                    <a:pt x="3492" y="1566"/>
                  </a:lnTo>
                  <a:lnTo>
                    <a:pt x="3500" y="1610"/>
                  </a:lnTo>
                  <a:lnTo>
                    <a:pt x="3504" y="1654"/>
                  </a:lnTo>
                  <a:lnTo>
                    <a:pt x="3504" y="1851"/>
                  </a:lnTo>
                  <a:lnTo>
                    <a:pt x="3500" y="1896"/>
                  </a:lnTo>
                  <a:lnTo>
                    <a:pt x="3492" y="1939"/>
                  </a:lnTo>
                  <a:lnTo>
                    <a:pt x="3478" y="1981"/>
                  </a:lnTo>
                  <a:lnTo>
                    <a:pt x="3460" y="2020"/>
                  </a:lnTo>
                  <a:lnTo>
                    <a:pt x="3437" y="2056"/>
                  </a:lnTo>
                  <a:lnTo>
                    <a:pt x="3410" y="2089"/>
                  </a:lnTo>
                  <a:lnTo>
                    <a:pt x="3379" y="2120"/>
                  </a:lnTo>
                  <a:lnTo>
                    <a:pt x="3345" y="2146"/>
                  </a:lnTo>
                  <a:lnTo>
                    <a:pt x="3307" y="2168"/>
                  </a:lnTo>
                  <a:lnTo>
                    <a:pt x="3267" y="2185"/>
                  </a:lnTo>
                  <a:lnTo>
                    <a:pt x="3225" y="2198"/>
                  </a:lnTo>
                  <a:lnTo>
                    <a:pt x="3200" y="2270"/>
                  </a:lnTo>
                  <a:lnTo>
                    <a:pt x="3174" y="2341"/>
                  </a:lnTo>
                  <a:lnTo>
                    <a:pt x="3142" y="2412"/>
                  </a:lnTo>
                  <a:lnTo>
                    <a:pt x="3108" y="2480"/>
                  </a:lnTo>
                  <a:lnTo>
                    <a:pt x="3129" y="2518"/>
                  </a:lnTo>
                  <a:lnTo>
                    <a:pt x="3145" y="2558"/>
                  </a:lnTo>
                  <a:lnTo>
                    <a:pt x="3156" y="2601"/>
                  </a:lnTo>
                  <a:lnTo>
                    <a:pt x="3162" y="2644"/>
                  </a:lnTo>
                  <a:lnTo>
                    <a:pt x="3162" y="2686"/>
                  </a:lnTo>
                  <a:lnTo>
                    <a:pt x="3158" y="2730"/>
                  </a:lnTo>
                  <a:lnTo>
                    <a:pt x="3148" y="2771"/>
                  </a:lnTo>
                  <a:lnTo>
                    <a:pt x="3133" y="2812"/>
                  </a:lnTo>
                  <a:lnTo>
                    <a:pt x="3114" y="2851"/>
                  </a:lnTo>
                  <a:lnTo>
                    <a:pt x="3090" y="2888"/>
                  </a:lnTo>
                  <a:lnTo>
                    <a:pt x="3060" y="2921"/>
                  </a:lnTo>
                  <a:lnTo>
                    <a:pt x="2921" y="3060"/>
                  </a:lnTo>
                  <a:lnTo>
                    <a:pt x="2887" y="3090"/>
                  </a:lnTo>
                  <a:lnTo>
                    <a:pt x="2851" y="3115"/>
                  </a:lnTo>
                  <a:lnTo>
                    <a:pt x="2811" y="3135"/>
                  </a:lnTo>
                  <a:lnTo>
                    <a:pt x="2771" y="3150"/>
                  </a:lnTo>
                  <a:lnTo>
                    <a:pt x="2728" y="3159"/>
                  </a:lnTo>
                  <a:lnTo>
                    <a:pt x="2686" y="3164"/>
                  </a:lnTo>
                  <a:lnTo>
                    <a:pt x="2642" y="3163"/>
                  </a:lnTo>
                  <a:lnTo>
                    <a:pt x="2600" y="3157"/>
                  </a:lnTo>
                  <a:lnTo>
                    <a:pt x="2558" y="3147"/>
                  </a:lnTo>
                  <a:lnTo>
                    <a:pt x="2518" y="3131"/>
                  </a:lnTo>
                  <a:lnTo>
                    <a:pt x="2478" y="3109"/>
                  </a:lnTo>
                  <a:lnTo>
                    <a:pt x="2410" y="3143"/>
                  </a:lnTo>
                  <a:lnTo>
                    <a:pt x="2341" y="3174"/>
                  </a:lnTo>
                  <a:lnTo>
                    <a:pt x="2270" y="3202"/>
                  </a:lnTo>
                  <a:lnTo>
                    <a:pt x="2196" y="3225"/>
                  </a:lnTo>
                  <a:lnTo>
                    <a:pt x="2185" y="3268"/>
                  </a:lnTo>
                  <a:lnTo>
                    <a:pt x="2167" y="3308"/>
                  </a:lnTo>
                  <a:lnTo>
                    <a:pt x="2145" y="3346"/>
                  </a:lnTo>
                  <a:lnTo>
                    <a:pt x="2119" y="3380"/>
                  </a:lnTo>
                  <a:lnTo>
                    <a:pt x="2089" y="3410"/>
                  </a:lnTo>
                  <a:lnTo>
                    <a:pt x="2056" y="3438"/>
                  </a:lnTo>
                  <a:lnTo>
                    <a:pt x="2019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50" y="3504"/>
                  </a:lnTo>
                  <a:lnTo>
                    <a:pt x="1653" y="3504"/>
                  </a:lnTo>
                  <a:lnTo>
                    <a:pt x="1608" y="3501"/>
                  </a:lnTo>
                  <a:lnTo>
                    <a:pt x="1565" y="3492"/>
                  </a:lnTo>
                  <a:lnTo>
                    <a:pt x="1523" y="3480"/>
                  </a:lnTo>
                  <a:lnTo>
                    <a:pt x="1484" y="3460"/>
                  </a:lnTo>
                  <a:lnTo>
                    <a:pt x="1448" y="3438"/>
                  </a:lnTo>
                  <a:lnTo>
                    <a:pt x="1415" y="3410"/>
                  </a:lnTo>
                  <a:lnTo>
                    <a:pt x="1384" y="3380"/>
                  </a:lnTo>
                  <a:lnTo>
                    <a:pt x="1358" y="3346"/>
                  </a:lnTo>
                  <a:lnTo>
                    <a:pt x="1336" y="3308"/>
                  </a:lnTo>
                  <a:lnTo>
                    <a:pt x="1319" y="3268"/>
                  </a:lnTo>
                  <a:lnTo>
                    <a:pt x="1306" y="3225"/>
                  </a:lnTo>
                  <a:lnTo>
                    <a:pt x="1234" y="3202"/>
                  </a:lnTo>
                  <a:lnTo>
                    <a:pt x="1163" y="3174"/>
                  </a:lnTo>
                  <a:lnTo>
                    <a:pt x="1092" y="3143"/>
                  </a:lnTo>
                  <a:lnTo>
                    <a:pt x="1024" y="3109"/>
                  </a:lnTo>
                  <a:lnTo>
                    <a:pt x="986" y="3131"/>
                  </a:lnTo>
                  <a:lnTo>
                    <a:pt x="946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8" y="3164"/>
                  </a:lnTo>
                  <a:lnTo>
                    <a:pt x="774" y="3159"/>
                  </a:lnTo>
                  <a:lnTo>
                    <a:pt x="733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3" y="3060"/>
                  </a:lnTo>
                  <a:lnTo>
                    <a:pt x="444" y="2921"/>
                  </a:lnTo>
                  <a:lnTo>
                    <a:pt x="414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4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7" y="2601"/>
                  </a:lnTo>
                  <a:lnTo>
                    <a:pt x="357" y="2558"/>
                  </a:lnTo>
                  <a:lnTo>
                    <a:pt x="373" y="2518"/>
                  </a:lnTo>
                  <a:lnTo>
                    <a:pt x="395" y="2480"/>
                  </a:lnTo>
                  <a:lnTo>
                    <a:pt x="361" y="2412"/>
                  </a:lnTo>
                  <a:lnTo>
                    <a:pt x="330" y="2341"/>
                  </a:lnTo>
                  <a:lnTo>
                    <a:pt x="302" y="2270"/>
                  </a:lnTo>
                  <a:lnTo>
                    <a:pt x="279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4" y="2089"/>
                  </a:lnTo>
                  <a:lnTo>
                    <a:pt x="66" y="2056"/>
                  </a:lnTo>
                  <a:lnTo>
                    <a:pt x="44" y="2020"/>
                  </a:lnTo>
                  <a:lnTo>
                    <a:pt x="24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4" y="1525"/>
                  </a:lnTo>
                  <a:lnTo>
                    <a:pt x="44" y="1485"/>
                  </a:lnTo>
                  <a:lnTo>
                    <a:pt x="66" y="1448"/>
                  </a:lnTo>
                  <a:lnTo>
                    <a:pt x="94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9" y="1308"/>
                  </a:lnTo>
                  <a:lnTo>
                    <a:pt x="302" y="1234"/>
                  </a:lnTo>
                  <a:lnTo>
                    <a:pt x="330" y="1163"/>
                  </a:lnTo>
                  <a:lnTo>
                    <a:pt x="361" y="1094"/>
                  </a:lnTo>
                  <a:lnTo>
                    <a:pt x="395" y="1026"/>
                  </a:lnTo>
                  <a:lnTo>
                    <a:pt x="373" y="986"/>
                  </a:lnTo>
                  <a:lnTo>
                    <a:pt x="357" y="946"/>
                  </a:lnTo>
                  <a:lnTo>
                    <a:pt x="347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4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4" y="617"/>
                  </a:lnTo>
                  <a:lnTo>
                    <a:pt x="444" y="583"/>
                  </a:lnTo>
                  <a:lnTo>
                    <a:pt x="583" y="444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3" y="356"/>
                  </a:lnTo>
                  <a:lnTo>
                    <a:pt x="774" y="346"/>
                  </a:lnTo>
                  <a:lnTo>
                    <a:pt x="818" y="342"/>
                  </a:lnTo>
                  <a:lnTo>
                    <a:pt x="860" y="342"/>
                  </a:lnTo>
                  <a:lnTo>
                    <a:pt x="903" y="347"/>
                  </a:lnTo>
                  <a:lnTo>
                    <a:pt x="946" y="359"/>
                  </a:lnTo>
                  <a:lnTo>
                    <a:pt x="986" y="375"/>
                  </a:lnTo>
                  <a:lnTo>
                    <a:pt x="1024" y="396"/>
                  </a:lnTo>
                  <a:lnTo>
                    <a:pt x="1092" y="362"/>
                  </a:lnTo>
                  <a:lnTo>
                    <a:pt x="1163" y="330"/>
                  </a:lnTo>
                  <a:lnTo>
                    <a:pt x="1234" y="304"/>
                  </a:lnTo>
                  <a:lnTo>
                    <a:pt x="1306" y="279"/>
                  </a:lnTo>
                  <a:lnTo>
                    <a:pt x="1319" y="237"/>
                  </a:lnTo>
                  <a:lnTo>
                    <a:pt x="1336" y="197"/>
                  </a:lnTo>
                  <a:lnTo>
                    <a:pt x="1358" y="159"/>
                  </a:lnTo>
                  <a:lnTo>
                    <a:pt x="1384" y="125"/>
                  </a:lnTo>
                  <a:lnTo>
                    <a:pt x="1415" y="94"/>
                  </a:lnTo>
                  <a:lnTo>
                    <a:pt x="1448" y="67"/>
                  </a:lnTo>
                  <a:lnTo>
                    <a:pt x="1484" y="44"/>
                  </a:lnTo>
                  <a:lnTo>
                    <a:pt x="1523" y="26"/>
                  </a:lnTo>
                  <a:lnTo>
                    <a:pt x="1565" y="12"/>
                  </a:lnTo>
                  <a:lnTo>
                    <a:pt x="1608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394">
              <a:extLst>
                <a:ext uri="{FF2B5EF4-FFF2-40B4-BE49-F238E27FC236}">
                  <a16:creationId xmlns:a16="http://schemas.microsoft.com/office/drawing/2014/main" id="{70C3229F-4E8E-494C-B922-211FB7925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7425" y="4314825"/>
              <a:ext cx="393700" cy="393700"/>
            </a:xfrm>
            <a:custGeom>
              <a:avLst/>
              <a:gdLst>
                <a:gd name="T0" fmla="*/ 1069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0 w 2477"/>
                <a:gd name="T11" fmla="*/ 907 h 2477"/>
                <a:gd name="T12" fmla="*/ 143 w 2477"/>
                <a:gd name="T13" fmla="*/ 1153 h 2477"/>
                <a:gd name="T14" fmla="*/ 153 w 2477"/>
                <a:gd name="T15" fmla="*/ 1408 h 2477"/>
                <a:gd name="T16" fmla="*/ 218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3 w 2477"/>
                <a:gd name="T27" fmla="*/ 2334 h 2477"/>
                <a:gd name="T28" fmla="*/ 1408 w 2477"/>
                <a:gd name="T29" fmla="*/ 2324 h 2477"/>
                <a:gd name="T30" fmla="*/ 1647 w 2477"/>
                <a:gd name="T31" fmla="*/ 2259 h 2477"/>
                <a:gd name="T32" fmla="*/ 1861 w 2477"/>
                <a:gd name="T33" fmla="*/ 2143 h 2477"/>
                <a:gd name="T34" fmla="*/ 2043 w 2477"/>
                <a:gd name="T35" fmla="*/ 1986 h 2477"/>
                <a:gd name="T36" fmla="*/ 2188 w 2477"/>
                <a:gd name="T37" fmla="*/ 1792 h 2477"/>
                <a:gd name="T38" fmla="*/ 2286 w 2477"/>
                <a:gd name="T39" fmla="*/ 1570 h 2477"/>
                <a:gd name="T40" fmla="*/ 2334 w 2477"/>
                <a:gd name="T41" fmla="*/ 1324 h 2477"/>
                <a:gd name="T42" fmla="*/ 2325 w 2477"/>
                <a:gd name="T43" fmla="*/ 1069 h 2477"/>
                <a:gd name="T44" fmla="*/ 2259 w 2477"/>
                <a:gd name="T45" fmla="*/ 830 h 2477"/>
                <a:gd name="T46" fmla="*/ 2144 w 2477"/>
                <a:gd name="T47" fmla="*/ 616 h 2477"/>
                <a:gd name="T48" fmla="*/ 1987 w 2477"/>
                <a:gd name="T49" fmla="*/ 434 h 2477"/>
                <a:gd name="T50" fmla="*/ 1793 w 2477"/>
                <a:gd name="T51" fmla="*/ 289 h 2477"/>
                <a:gd name="T52" fmla="*/ 1570 w 2477"/>
                <a:gd name="T53" fmla="*/ 191 h 2477"/>
                <a:gd name="T54" fmla="*/ 1324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8 w 2477"/>
                <a:gd name="T65" fmla="*/ 494 h 2477"/>
                <a:gd name="T66" fmla="*/ 2362 w 2477"/>
                <a:gd name="T67" fmla="*/ 717 h 2477"/>
                <a:gd name="T68" fmla="*/ 2447 w 2477"/>
                <a:gd name="T69" fmla="*/ 967 h 2477"/>
                <a:gd name="T70" fmla="*/ 2477 w 2477"/>
                <a:gd name="T71" fmla="*/ 1238 h 2477"/>
                <a:gd name="T72" fmla="*/ 2447 w 2477"/>
                <a:gd name="T73" fmla="*/ 1509 h 2477"/>
                <a:gd name="T74" fmla="*/ 2362 w 2477"/>
                <a:gd name="T75" fmla="*/ 1760 h 2477"/>
                <a:gd name="T76" fmla="*/ 2228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4 w 2477"/>
                <a:gd name="T91" fmla="*/ 2277 h 2477"/>
                <a:gd name="T92" fmla="*/ 363 w 2477"/>
                <a:gd name="T93" fmla="*/ 2114 h 2477"/>
                <a:gd name="T94" fmla="*/ 200 w 2477"/>
                <a:gd name="T95" fmla="*/ 1913 h 2477"/>
                <a:gd name="T96" fmla="*/ 81 w 2477"/>
                <a:gd name="T97" fmla="*/ 1680 h 2477"/>
                <a:gd name="T98" fmla="*/ 14 w 2477"/>
                <a:gd name="T99" fmla="*/ 1421 h 2477"/>
                <a:gd name="T100" fmla="*/ 3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3 w 2477"/>
                <a:gd name="T109" fmla="*/ 249 h 2477"/>
                <a:gd name="T110" fmla="*/ 717 w 2477"/>
                <a:gd name="T111" fmla="*/ 115 h 2477"/>
                <a:gd name="T112" fmla="*/ 968 w 2477"/>
                <a:gd name="T113" fmla="*/ 30 h 2477"/>
                <a:gd name="T114" fmla="*/ 1239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9" y="139"/>
                  </a:moveTo>
                  <a:lnTo>
                    <a:pt x="1153" y="143"/>
                  </a:lnTo>
                  <a:lnTo>
                    <a:pt x="1069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8" y="830"/>
                  </a:lnTo>
                  <a:lnTo>
                    <a:pt x="190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3" y="1153"/>
                  </a:lnTo>
                  <a:lnTo>
                    <a:pt x="139" y="1238"/>
                  </a:lnTo>
                  <a:lnTo>
                    <a:pt x="143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0" y="1570"/>
                  </a:lnTo>
                  <a:lnTo>
                    <a:pt x="218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9" y="2324"/>
                  </a:lnTo>
                  <a:lnTo>
                    <a:pt x="1153" y="2334"/>
                  </a:lnTo>
                  <a:lnTo>
                    <a:pt x="1239" y="2338"/>
                  </a:lnTo>
                  <a:lnTo>
                    <a:pt x="1324" y="2334"/>
                  </a:lnTo>
                  <a:lnTo>
                    <a:pt x="1408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2" y="2225"/>
                  </a:lnTo>
                  <a:lnTo>
                    <a:pt x="1793" y="2187"/>
                  </a:lnTo>
                  <a:lnTo>
                    <a:pt x="1861" y="2143"/>
                  </a:lnTo>
                  <a:lnTo>
                    <a:pt x="1926" y="2095"/>
                  </a:lnTo>
                  <a:lnTo>
                    <a:pt x="1987" y="2043"/>
                  </a:lnTo>
                  <a:lnTo>
                    <a:pt x="2043" y="1986"/>
                  </a:lnTo>
                  <a:lnTo>
                    <a:pt x="2096" y="1925"/>
                  </a:lnTo>
                  <a:lnTo>
                    <a:pt x="2144" y="1860"/>
                  </a:lnTo>
                  <a:lnTo>
                    <a:pt x="2188" y="1792"/>
                  </a:lnTo>
                  <a:lnTo>
                    <a:pt x="2226" y="1721"/>
                  </a:lnTo>
                  <a:lnTo>
                    <a:pt x="2259" y="1647"/>
                  </a:lnTo>
                  <a:lnTo>
                    <a:pt x="2286" y="1570"/>
                  </a:lnTo>
                  <a:lnTo>
                    <a:pt x="2309" y="1490"/>
                  </a:lnTo>
                  <a:lnTo>
                    <a:pt x="2325" y="1408"/>
                  </a:lnTo>
                  <a:lnTo>
                    <a:pt x="2334" y="1324"/>
                  </a:lnTo>
                  <a:lnTo>
                    <a:pt x="2338" y="1238"/>
                  </a:lnTo>
                  <a:lnTo>
                    <a:pt x="2334" y="1153"/>
                  </a:lnTo>
                  <a:lnTo>
                    <a:pt x="2325" y="1069"/>
                  </a:lnTo>
                  <a:lnTo>
                    <a:pt x="2309" y="987"/>
                  </a:lnTo>
                  <a:lnTo>
                    <a:pt x="2286" y="907"/>
                  </a:lnTo>
                  <a:lnTo>
                    <a:pt x="2259" y="830"/>
                  </a:lnTo>
                  <a:lnTo>
                    <a:pt x="2226" y="755"/>
                  </a:lnTo>
                  <a:lnTo>
                    <a:pt x="2188" y="684"/>
                  </a:lnTo>
                  <a:lnTo>
                    <a:pt x="2144" y="616"/>
                  </a:lnTo>
                  <a:lnTo>
                    <a:pt x="2096" y="551"/>
                  </a:lnTo>
                  <a:lnTo>
                    <a:pt x="2043" y="490"/>
                  </a:lnTo>
                  <a:lnTo>
                    <a:pt x="1987" y="434"/>
                  </a:lnTo>
                  <a:lnTo>
                    <a:pt x="1926" y="381"/>
                  </a:lnTo>
                  <a:lnTo>
                    <a:pt x="1861" y="333"/>
                  </a:lnTo>
                  <a:lnTo>
                    <a:pt x="1793" y="289"/>
                  </a:lnTo>
                  <a:lnTo>
                    <a:pt x="1722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8" y="152"/>
                  </a:lnTo>
                  <a:lnTo>
                    <a:pt x="1324" y="143"/>
                  </a:lnTo>
                  <a:lnTo>
                    <a:pt x="1239" y="139"/>
                  </a:lnTo>
                  <a:close/>
                  <a:moveTo>
                    <a:pt x="1239" y="0"/>
                  </a:moveTo>
                  <a:lnTo>
                    <a:pt x="1331" y="3"/>
                  </a:lnTo>
                  <a:lnTo>
                    <a:pt x="1422" y="13"/>
                  </a:lnTo>
                  <a:lnTo>
                    <a:pt x="1510" y="30"/>
                  </a:lnTo>
                  <a:lnTo>
                    <a:pt x="1596" y="52"/>
                  </a:lnTo>
                  <a:lnTo>
                    <a:pt x="1679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3" y="249"/>
                  </a:lnTo>
                  <a:lnTo>
                    <a:pt x="2050" y="304"/>
                  </a:lnTo>
                  <a:lnTo>
                    <a:pt x="2114" y="363"/>
                  </a:lnTo>
                  <a:lnTo>
                    <a:pt x="2173" y="427"/>
                  </a:lnTo>
                  <a:lnTo>
                    <a:pt x="2228" y="494"/>
                  </a:lnTo>
                  <a:lnTo>
                    <a:pt x="2277" y="565"/>
                  </a:lnTo>
                  <a:lnTo>
                    <a:pt x="2323" y="639"/>
                  </a:lnTo>
                  <a:lnTo>
                    <a:pt x="2362" y="717"/>
                  </a:lnTo>
                  <a:lnTo>
                    <a:pt x="2396" y="798"/>
                  </a:lnTo>
                  <a:lnTo>
                    <a:pt x="2425" y="881"/>
                  </a:lnTo>
                  <a:lnTo>
                    <a:pt x="2447" y="967"/>
                  </a:lnTo>
                  <a:lnTo>
                    <a:pt x="2464" y="1055"/>
                  </a:lnTo>
                  <a:lnTo>
                    <a:pt x="2474" y="1146"/>
                  </a:lnTo>
                  <a:lnTo>
                    <a:pt x="2477" y="1238"/>
                  </a:lnTo>
                  <a:lnTo>
                    <a:pt x="2474" y="1331"/>
                  </a:lnTo>
                  <a:lnTo>
                    <a:pt x="2464" y="1421"/>
                  </a:lnTo>
                  <a:lnTo>
                    <a:pt x="2447" y="1509"/>
                  </a:lnTo>
                  <a:lnTo>
                    <a:pt x="2425" y="1596"/>
                  </a:lnTo>
                  <a:lnTo>
                    <a:pt x="2396" y="1680"/>
                  </a:lnTo>
                  <a:lnTo>
                    <a:pt x="2362" y="1760"/>
                  </a:lnTo>
                  <a:lnTo>
                    <a:pt x="2323" y="1838"/>
                  </a:lnTo>
                  <a:lnTo>
                    <a:pt x="2277" y="1913"/>
                  </a:lnTo>
                  <a:lnTo>
                    <a:pt x="2228" y="1984"/>
                  </a:lnTo>
                  <a:lnTo>
                    <a:pt x="2173" y="2051"/>
                  </a:lnTo>
                  <a:lnTo>
                    <a:pt x="2114" y="2114"/>
                  </a:lnTo>
                  <a:lnTo>
                    <a:pt x="2050" y="2173"/>
                  </a:lnTo>
                  <a:lnTo>
                    <a:pt x="1983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79" y="2396"/>
                  </a:lnTo>
                  <a:lnTo>
                    <a:pt x="1596" y="2424"/>
                  </a:lnTo>
                  <a:lnTo>
                    <a:pt x="1510" y="2448"/>
                  </a:lnTo>
                  <a:lnTo>
                    <a:pt x="1422" y="2464"/>
                  </a:lnTo>
                  <a:lnTo>
                    <a:pt x="1331" y="2474"/>
                  </a:lnTo>
                  <a:lnTo>
                    <a:pt x="1239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8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4" y="2277"/>
                  </a:lnTo>
                  <a:lnTo>
                    <a:pt x="493" y="2227"/>
                  </a:lnTo>
                  <a:lnTo>
                    <a:pt x="426" y="2173"/>
                  </a:lnTo>
                  <a:lnTo>
                    <a:pt x="363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1" y="1680"/>
                  </a:lnTo>
                  <a:lnTo>
                    <a:pt x="53" y="1596"/>
                  </a:lnTo>
                  <a:lnTo>
                    <a:pt x="29" y="1509"/>
                  </a:lnTo>
                  <a:lnTo>
                    <a:pt x="14" y="1421"/>
                  </a:lnTo>
                  <a:lnTo>
                    <a:pt x="3" y="1331"/>
                  </a:lnTo>
                  <a:lnTo>
                    <a:pt x="0" y="1238"/>
                  </a:lnTo>
                  <a:lnTo>
                    <a:pt x="3" y="1146"/>
                  </a:lnTo>
                  <a:lnTo>
                    <a:pt x="14" y="1055"/>
                  </a:lnTo>
                  <a:lnTo>
                    <a:pt x="29" y="967"/>
                  </a:lnTo>
                  <a:lnTo>
                    <a:pt x="53" y="881"/>
                  </a:lnTo>
                  <a:lnTo>
                    <a:pt x="81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3" y="363"/>
                  </a:lnTo>
                  <a:lnTo>
                    <a:pt x="426" y="304"/>
                  </a:lnTo>
                  <a:lnTo>
                    <a:pt x="493" y="249"/>
                  </a:lnTo>
                  <a:lnTo>
                    <a:pt x="564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8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395">
              <a:extLst>
                <a:ext uri="{FF2B5EF4-FFF2-40B4-BE49-F238E27FC236}">
                  <a16:creationId xmlns:a16="http://schemas.microsoft.com/office/drawing/2014/main" id="{8B7F8282-9AA2-479C-8C35-01A30321C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4419600"/>
              <a:ext cx="47625" cy="103188"/>
            </a:xfrm>
            <a:custGeom>
              <a:avLst/>
              <a:gdLst>
                <a:gd name="T0" fmla="*/ 66 w 292"/>
                <a:gd name="T1" fmla="*/ 0 h 648"/>
                <a:gd name="T2" fmla="*/ 83 w 292"/>
                <a:gd name="T3" fmla="*/ 1 h 648"/>
                <a:gd name="T4" fmla="*/ 100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6 w 292"/>
                <a:gd name="T15" fmla="*/ 224 h 648"/>
                <a:gd name="T16" fmla="*/ 250 w 292"/>
                <a:gd name="T17" fmla="*/ 292 h 648"/>
                <a:gd name="T18" fmla="*/ 268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89 w 292"/>
                <a:gd name="T27" fmla="*/ 597 h 648"/>
                <a:gd name="T28" fmla="*/ 283 w 292"/>
                <a:gd name="T29" fmla="*/ 613 h 648"/>
                <a:gd name="T30" fmla="*/ 271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1 w 292"/>
                <a:gd name="T45" fmla="*/ 613 h 648"/>
                <a:gd name="T46" fmla="*/ 155 w 292"/>
                <a:gd name="T47" fmla="*/ 597 h 648"/>
                <a:gd name="T48" fmla="*/ 152 w 292"/>
                <a:gd name="T49" fmla="*/ 578 h 648"/>
                <a:gd name="T50" fmla="*/ 150 w 292"/>
                <a:gd name="T51" fmla="*/ 507 h 648"/>
                <a:gd name="T52" fmla="*/ 140 w 292"/>
                <a:gd name="T53" fmla="*/ 436 h 648"/>
                <a:gd name="T54" fmla="*/ 126 w 292"/>
                <a:gd name="T55" fmla="*/ 367 h 648"/>
                <a:gd name="T56" fmla="*/ 105 w 292"/>
                <a:gd name="T57" fmla="*/ 298 h 648"/>
                <a:gd name="T58" fmla="*/ 80 w 292"/>
                <a:gd name="T59" fmla="*/ 233 h 648"/>
                <a:gd name="T60" fmla="*/ 48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3" y="1"/>
                  </a:lnTo>
                  <a:lnTo>
                    <a:pt x="100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6" y="224"/>
                  </a:lnTo>
                  <a:lnTo>
                    <a:pt x="250" y="292"/>
                  </a:lnTo>
                  <a:lnTo>
                    <a:pt x="268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89" y="597"/>
                  </a:lnTo>
                  <a:lnTo>
                    <a:pt x="283" y="613"/>
                  </a:lnTo>
                  <a:lnTo>
                    <a:pt x="271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1" y="613"/>
                  </a:lnTo>
                  <a:lnTo>
                    <a:pt x="155" y="597"/>
                  </a:lnTo>
                  <a:lnTo>
                    <a:pt x="152" y="578"/>
                  </a:lnTo>
                  <a:lnTo>
                    <a:pt x="150" y="507"/>
                  </a:lnTo>
                  <a:lnTo>
                    <a:pt x="140" y="436"/>
                  </a:lnTo>
                  <a:lnTo>
                    <a:pt x="126" y="367"/>
                  </a:lnTo>
                  <a:lnTo>
                    <a:pt x="105" y="298"/>
                  </a:lnTo>
                  <a:lnTo>
                    <a:pt x="80" y="233"/>
                  </a:lnTo>
                  <a:lnTo>
                    <a:pt x="48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3" name="Freeform 396">
              <a:extLst>
                <a:ext uri="{FF2B5EF4-FFF2-40B4-BE49-F238E27FC236}">
                  <a16:creationId xmlns:a16="http://schemas.microsoft.com/office/drawing/2014/main" id="{236BAA0A-65E5-42C2-9BAF-12BC512EF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4387850"/>
              <a:ext cx="26987" cy="26988"/>
            </a:xfrm>
            <a:custGeom>
              <a:avLst/>
              <a:gdLst>
                <a:gd name="T0" fmla="*/ 64 w 172"/>
                <a:gd name="T1" fmla="*/ 0 h 167"/>
                <a:gd name="T2" fmla="*/ 82 w 172"/>
                <a:gd name="T3" fmla="*/ 1 h 167"/>
                <a:gd name="T4" fmla="*/ 99 w 172"/>
                <a:gd name="T5" fmla="*/ 6 h 167"/>
                <a:gd name="T6" fmla="*/ 115 w 172"/>
                <a:gd name="T7" fmla="*/ 17 h 167"/>
                <a:gd name="T8" fmla="*/ 149 w 172"/>
                <a:gd name="T9" fmla="*/ 47 h 167"/>
                <a:gd name="T10" fmla="*/ 161 w 172"/>
                <a:gd name="T11" fmla="*/ 60 h 167"/>
                <a:gd name="T12" fmla="*/ 168 w 172"/>
                <a:gd name="T13" fmla="*/ 78 h 167"/>
                <a:gd name="T14" fmla="*/ 172 w 172"/>
                <a:gd name="T15" fmla="*/ 95 h 167"/>
                <a:gd name="T16" fmla="*/ 170 w 172"/>
                <a:gd name="T17" fmla="*/ 113 h 167"/>
                <a:gd name="T18" fmla="*/ 163 w 172"/>
                <a:gd name="T19" fmla="*/ 130 h 167"/>
                <a:gd name="T20" fmla="*/ 153 w 172"/>
                <a:gd name="T21" fmla="*/ 146 h 167"/>
                <a:gd name="T22" fmla="*/ 138 w 172"/>
                <a:gd name="T23" fmla="*/ 157 h 167"/>
                <a:gd name="T24" fmla="*/ 120 w 172"/>
                <a:gd name="T25" fmla="*/ 165 h 167"/>
                <a:gd name="T26" fmla="*/ 101 w 172"/>
                <a:gd name="T27" fmla="*/ 167 h 167"/>
                <a:gd name="T28" fmla="*/ 84 w 172"/>
                <a:gd name="T29" fmla="*/ 165 h 167"/>
                <a:gd name="T30" fmla="*/ 69 w 172"/>
                <a:gd name="T31" fmla="*/ 159 h 167"/>
                <a:gd name="T32" fmla="*/ 54 w 172"/>
                <a:gd name="T33" fmla="*/ 149 h 167"/>
                <a:gd name="T34" fmla="*/ 25 w 172"/>
                <a:gd name="T35" fmla="*/ 123 h 167"/>
                <a:gd name="T36" fmla="*/ 12 w 172"/>
                <a:gd name="T37" fmla="*/ 108 h 167"/>
                <a:gd name="T38" fmla="*/ 5 w 172"/>
                <a:gd name="T39" fmla="*/ 92 h 167"/>
                <a:gd name="T40" fmla="*/ 0 w 172"/>
                <a:gd name="T41" fmla="*/ 75 h 167"/>
                <a:gd name="T42" fmla="*/ 2 w 172"/>
                <a:gd name="T43" fmla="*/ 57 h 167"/>
                <a:gd name="T44" fmla="*/ 7 w 172"/>
                <a:gd name="T45" fmla="*/ 40 h 167"/>
                <a:gd name="T46" fmla="*/ 17 w 172"/>
                <a:gd name="T47" fmla="*/ 24 h 167"/>
                <a:gd name="T48" fmla="*/ 31 w 172"/>
                <a:gd name="T49" fmla="*/ 12 h 167"/>
                <a:gd name="T50" fmla="*/ 47 w 172"/>
                <a:gd name="T51" fmla="*/ 4 h 167"/>
                <a:gd name="T52" fmla="*/ 64 w 172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67">
                  <a:moveTo>
                    <a:pt x="64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5" y="17"/>
                  </a:lnTo>
                  <a:lnTo>
                    <a:pt x="149" y="47"/>
                  </a:lnTo>
                  <a:lnTo>
                    <a:pt x="161" y="60"/>
                  </a:lnTo>
                  <a:lnTo>
                    <a:pt x="168" y="78"/>
                  </a:lnTo>
                  <a:lnTo>
                    <a:pt x="172" y="95"/>
                  </a:lnTo>
                  <a:lnTo>
                    <a:pt x="170" y="113"/>
                  </a:lnTo>
                  <a:lnTo>
                    <a:pt x="163" y="130"/>
                  </a:lnTo>
                  <a:lnTo>
                    <a:pt x="153" y="146"/>
                  </a:lnTo>
                  <a:lnTo>
                    <a:pt x="138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9" y="159"/>
                  </a:lnTo>
                  <a:lnTo>
                    <a:pt x="54" y="149"/>
                  </a:lnTo>
                  <a:lnTo>
                    <a:pt x="25" y="123"/>
                  </a:lnTo>
                  <a:lnTo>
                    <a:pt x="12" y="108"/>
                  </a:lnTo>
                  <a:lnTo>
                    <a:pt x="5" y="92"/>
                  </a:lnTo>
                  <a:lnTo>
                    <a:pt x="0" y="75"/>
                  </a:lnTo>
                  <a:lnTo>
                    <a:pt x="2" y="57"/>
                  </a:lnTo>
                  <a:lnTo>
                    <a:pt x="7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4" name="Freeform 397">
              <a:extLst>
                <a:ext uri="{FF2B5EF4-FFF2-40B4-BE49-F238E27FC236}">
                  <a16:creationId xmlns:a16="http://schemas.microsoft.com/office/drawing/2014/main" id="{F7E57442-D67A-47DA-ACCB-A3FFE6B36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0775" y="4403725"/>
              <a:ext cx="119062" cy="223838"/>
            </a:xfrm>
            <a:custGeom>
              <a:avLst/>
              <a:gdLst>
                <a:gd name="T0" fmla="*/ 498 w 741"/>
                <a:gd name="T1" fmla="*/ 1159 h 1410"/>
                <a:gd name="T2" fmla="*/ 584 w 741"/>
                <a:gd name="T3" fmla="*/ 1078 h 1410"/>
                <a:gd name="T4" fmla="*/ 602 w 741"/>
                <a:gd name="T5" fmla="*/ 946 h 1410"/>
                <a:gd name="T6" fmla="*/ 562 w 741"/>
                <a:gd name="T7" fmla="*/ 844 h 1410"/>
                <a:gd name="T8" fmla="*/ 482 w 741"/>
                <a:gd name="T9" fmla="*/ 779 h 1410"/>
                <a:gd name="T10" fmla="*/ 329 w 741"/>
                <a:gd name="T11" fmla="*/ 218 h 1410"/>
                <a:gd name="T12" fmla="*/ 233 w 741"/>
                <a:gd name="T13" fmla="*/ 253 h 1410"/>
                <a:gd name="T14" fmla="*/ 177 w 741"/>
                <a:gd name="T15" fmla="*/ 326 h 1410"/>
                <a:gd name="T16" fmla="*/ 177 w 741"/>
                <a:gd name="T17" fmla="*/ 437 h 1410"/>
                <a:gd name="T18" fmla="*/ 234 w 741"/>
                <a:gd name="T19" fmla="*/ 515 h 1410"/>
                <a:gd name="T20" fmla="*/ 329 w 741"/>
                <a:gd name="T21" fmla="*/ 565 h 1410"/>
                <a:gd name="T22" fmla="*/ 407 w 741"/>
                <a:gd name="T23" fmla="*/ 2 h 1410"/>
                <a:gd name="T24" fmla="*/ 439 w 741"/>
                <a:gd name="T25" fmla="*/ 36 h 1410"/>
                <a:gd name="T26" fmla="*/ 533 w 741"/>
                <a:gd name="T27" fmla="*/ 94 h 1410"/>
                <a:gd name="T28" fmla="*/ 646 w 741"/>
                <a:gd name="T29" fmla="*/ 127 h 1410"/>
                <a:gd name="T30" fmla="*/ 707 w 741"/>
                <a:gd name="T31" fmla="*/ 180 h 1410"/>
                <a:gd name="T32" fmla="*/ 699 w 741"/>
                <a:gd name="T33" fmla="*/ 240 h 1410"/>
                <a:gd name="T34" fmla="*/ 649 w 741"/>
                <a:gd name="T35" fmla="*/ 276 h 1410"/>
                <a:gd name="T36" fmla="*/ 596 w 741"/>
                <a:gd name="T37" fmla="*/ 256 h 1410"/>
                <a:gd name="T38" fmla="*/ 505 w 741"/>
                <a:gd name="T39" fmla="*/ 222 h 1410"/>
                <a:gd name="T40" fmla="*/ 466 w 741"/>
                <a:gd name="T41" fmla="*/ 615 h 1410"/>
                <a:gd name="T42" fmla="*/ 574 w 741"/>
                <a:gd name="T43" fmla="*/ 665 h 1410"/>
                <a:gd name="T44" fmla="*/ 666 w 741"/>
                <a:gd name="T45" fmla="*/ 739 h 1410"/>
                <a:gd name="T46" fmla="*/ 726 w 741"/>
                <a:gd name="T47" fmla="*/ 851 h 1410"/>
                <a:gd name="T48" fmla="*/ 739 w 741"/>
                <a:gd name="T49" fmla="*/ 1013 h 1410"/>
                <a:gd name="T50" fmla="*/ 690 w 741"/>
                <a:gd name="T51" fmla="*/ 1165 h 1410"/>
                <a:gd name="T52" fmla="*/ 586 w 741"/>
                <a:gd name="T53" fmla="*/ 1264 h 1410"/>
                <a:gd name="T54" fmla="*/ 439 w 741"/>
                <a:gd name="T55" fmla="*/ 1312 h 1410"/>
                <a:gd name="T56" fmla="*/ 419 w 741"/>
                <a:gd name="T57" fmla="*/ 1403 h 1410"/>
                <a:gd name="T58" fmla="*/ 367 w 741"/>
                <a:gd name="T59" fmla="*/ 1403 h 1410"/>
                <a:gd name="T60" fmla="*/ 350 w 741"/>
                <a:gd name="T61" fmla="*/ 1317 h 1410"/>
                <a:gd name="T62" fmla="*/ 204 w 741"/>
                <a:gd name="T63" fmla="*/ 1296 h 1410"/>
                <a:gd name="T64" fmla="*/ 66 w 741"/>
                <a:gd name="T65" fmla="*/ 1226 h 1410"/>
                <a:gd name="T66" fmla="*/ 3 w 741"/>
                <a:gd name="T67" fmla="*/ 1142 h 1410"/>
                <a:gd name="T68" fmla="*/ 20 w 741"/>
                <a:gd name="T69" fmla="*/ 1071 h 1410"/>
                <a:gd name="T70" fmla="*/ 74 w 741"/>
                <a:gd name="T71" fmla="*/ 1045 h 1410"/>
                <a:gd name="T72" fmla="*/ 120 w 741"/>
                <a:gd name="T73" fmla="*/ 1081 h 1410"/>
                <a:gd name="T74" fmla="*/ 191 w 741"/>
                <a:gd name="T75" fmla="*/ 1138 h 1410"/>
                <a:gd name="T76" fmla="*/ 310 w 741"/>
                <a:gd name="T77" fmla="*/ 1178 h 1410"/>
                <a:gd name="T78" fmla="*/ 291 w 741"/>
                <a:gd name="T79" fmla="*/ 704 h 1410"/>
                <a:gd name="T80" fmla="*/ 182 w 741"/>
                <a:gd name="T81" fmla="*/ 654 h 1410"/>
                <a:gd name="T82" fmla="*/ 91 w 741"/>
                <a:gd name="T83" fmla="*/ 580 h 1410"/>
                <a:gd name="T84" fmla="*/ 38 w 741"/>
                <a:gd name="T85" fmla="*/ 469 h 1410"/>
                <a:gd name="T86" fmla="*/ 39 w 741"/>
                <a:gd name="T87" fmla="*/ 314 h 1410"/>
                <a:gd name="T88" fmla="*/ 99 w 741"/>
                <a:gd name="T89" fmla="*/ 195 h 1410"/>
                <a:gd name="T90" fmla="*/ 198 w 741"/>
                <a:gd name="T91" fmla="*/ 124 h 1410"/>
                <a:gd name="T92" fmla="*/ 318 w 741"/>
                <a:gd name="T93" fmla="*/ 91 h 1410"/>
                <a:gd name="T94" fmla="*/ 357 w 741"/>
                <a:gd name="T95" fmla="*/ 14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1" h="1410">
                  <a:moveTo>
                    <a:pt x="432" y="757"/>
                  </a:moveTo>
                  <a:lnTo>
                    <a:pt x="432" y="1178"/>
                  </a:lnTo>
                  <a:lnTo>
                    <a:pt x="467" y="1171"/>
                  </a:lnTo>
                  <a:lnTo>
                    <a:pt x="498" y="1159"/>
                  </a:lnTo>
                  <a:lnTo>
                    <a:pt x="524" y="1144"/>
                  </a:lnTo>
                  <a:lnTo>
                    <a:pt x="549" y="1126"/>
                  </a:lnTo>
                  <a:lnTo>
                    <a:pt x="568" y="1104"/>
                  </a:lnTo>
                  <a:lnTo>
                    <a:pt x="584" y="1078"/>
                  </a:lnTo>
                  <a:lnTo>
                    <a:pt x="595" y="1048"/>
                  </a:lnTo>
                  <a:lnTo>
                    <a:pt x="602" y="1016"/>
                  </a:lnTo>
                  <a:lnTo>
                    <a:pt x="604" y="980"/>
                  </a:lnTo>
                  <a:lnTo>
                    <a:pt x="602" y="946"/>
                  </a:lnTo>
                  <a:lnTo>
                    <a:pt x="597" y="916"/>
                  </a:lnTo>
                  <a:lnTo>
                    <a:pt x="588" y="889"/>
                  </a:lnTo>
                  <a:lnTo>
                    <a:pt x="577" y="865"/>
                  </a:lnTo>
                  <a:lnTo>
                    <a:pt x="562" y="844"/>
                  </a:lnTo>
                  <a:lnTo>
                    <a:pt x="545" y="825"/>
                  </a:lnTo>
                  <a:lnTo>
                    <a:pt x="525" y="808"/>
                  </a:lnTo>
                  <a:lnTo>
                    <a:pt x="504" y="793"/>
                  </a:lnTo>
                  <a:lnTo>
                    <a:pt x="482" y="779"/>
                  </a:lnTo>
                  <a:lnTo>
                    <a:pt x="457" y="768"/>
                  </a:lnTo>
                  <a:lnTo>
                    <a:pt x="432" y="757"/>
                  </a:lnTo>
                  <a:close/>
                  <a:moveTo>
                    <a:pt x="356" y="214"/>
                  </a:moveTo>
                  <a:lnTo>
                    <a:pt x="329" y="218"/>
                  </a:lnTo>
                  <a:lnTo>
                    <a:pt x="302" y="224"/>
                  </a:lnTo>
                  <a:lnTo>
                    <a:pt x="278" y="231"/>
                  </a:lnTo>
                  <a:lnTo>
                    <a:pt x="254" y="241"/>
                  </a:lnTo>
                  <a:lnTo>
                    <a:pt x="233" y="253"/>
                  </a:lnTo>
                  <a:lnTo>
                    <a:pt x="215" y="267"/>
                  </a:lnTo>
                  <a:lnTo>
                    <a:pt x="199" y="284"/>
                  </a:lnTo>
                  <a:lnTo>
                    <a:pt x="186" y="304"/>
                  </a:lnTo>
                  <a:lnTo>
                    <a:pt x="177" y="326"/>
                  </a:lnTo>
                  <a:lnTo>
                    <a:pt x="171" y="352"/>
                  </a:lnTo>
                  <a:lnTo>
                    <a:pt x="169" y="379"/>
                  </a:lnTo>
                  <a:lnTo>
                    <a:pt x="171" y="410"/>
                  </a:lnTo>
                  <a:lnTo>
                    <a:pt x="177" y="437"/>
                  </a:lnTo>
                  <a:lnTo>
                    <a:pt x="186" y="460"/>
                  </a:lnTo>
                  <a:lnTo>
                    <a:pt x="200" y="481"/>
                  </a:lnTo>
                  <a:lnTo>
                    <a:pt x="216" y="500"/>
                  </a:lnTo>
                  <a:lnTo>
                    <a:pt x="234" y="515"/>
                  </a:lnTo>
                  <a:lnTo>
                    <a:pt x="255" y="530"/>
                  </a:lnTo>
                  <a:lnTo>
                    <a:pt x="278" y="543"/>
                  </a:lnTo>
                  <a:lnTo>
                    <a:pt x="303" y="555"/>
                  </a:lnTo>
                  <a:lnTo>
                    <a:pt x="329" y="565"/>
                  </a:lnTo>
                  <a:lnTo>
                    <a:pt x="356" y="576"/>
                  </a:lnTo>
                  <a:lnTo>
                    <a:pt x="356" y="214"/>
                  </a:lnTo>
                  <a:close/>
                  <a:moveTo>
                    <a:pt x="395" y="0"/>
                  </a:moveTo>
                  <a:lnTo>
                    <a:pt x="407" y="2"/>
                  </a:lnTo>
                  <a:lnTo>
                    <a:pt x="419" y="7"/>
                  </a:lnTo>
                  <a:lnTo>
                    <a:pt x="430" y="14"/>
                  </a:lnTo>
                  <a:lnTo>
                    <a:pt x="436" y="24"/>
                  </a:lnTo>
                  <a:lnTo>
                    <a:pt x="439" y="36"/>
                  </a:lnTo>
                  <a:lnTo>
                    <a:pt x="439" y="84"/>
                  </a:lnTo>
                  <a:lnTo>
                    <a:pt x="470" y="86"/>
                  </a:lnTo>
                  <a:lnTo>
                    <a:pt x="501" y="89"/>
                  </a:lnTo>
                  <a:lnTo>
                    <a:pt x="533" y="94"/>
                  </a:lnTo>
                  <a:lnTo>
                    <a:pt x="564" y="100"/>
                  </a:lnTo>
                  <a:lnTo>
                    <a:pt x="594" y="108"/>
                  </a:lnTo>
                  <a:lnTo>
                    <a:pt x="620" y="117"/>
                  </a:lnTo>
                  <a:lnTo>
                    <a:pt x="646" y="127"/>
                  </a:lnTo>
                  <a:lnTo>
                    <a:pt x="667" y="138"/>
                  </a:lnTo>
                  <a:lnTo>
                    <a:pt x="685" y="151"/>
                  </a:lnTo>
                  <a:lnTo>
                    <a:pt x="699" y="166"/>
                  </a:lnTo>
                  <a:lnTo>
                    <a:pt x="707" y="180"/>
                  </a:lnTo>
                  <a:lnTo>
                    <a:pt x="711" y="197"/>
                  </a:lnTo>
                  <a:lnTo>
                    <a:pt x="709" y="210"/>
                  </a:lnTo>
                  <a:lnTo>
                    <a:pt x="705" y="225"/>
                  </a:lnTo>
                  <a:lnTo>
                    <a:pt x="699" y="240"/>
                  </a:lnTo>
                  <a:lnTo>
                    <a:pt x="690" y="254"/>
                  </a:lnTo>
                  <a:lnTo>
                    <a:pt x="679" y="266"/>
                  </a:lnTo>
                  <a:lnTo>
                    <a:pt x="665" y="273"/>
                  </a:lnTo>
                  <a:lnTo>
                    <a:pt x="649" y="276"/>
                  </a:lnTo>
                  <a:lnTo>
                    <a:pt x="637" y="275"/>
                  </a:lnTo>
                  <a:lnTo>
                    <a:pt x="625" y="271"/>
                  </a:lnTo>
                  <a:lnTo>
                    <a:pt x="612" y="263"/>
                  </a:lnTo>
                  <a:lnTo>
                    <a:pt x="596" y="256"/>
                  </a:lnTo>
                  <a:lnTo>
                    <a:pt x="578" y="247"/>
                  </a:lnTo>
                  <a:lnTo>
                    <a:pt x="556" y="238"/>
                  </a:lnTo>
                  <a:lnTo>
                    <a:pt x="533" y="229"/>
                  </a:lnTo>
                  <a:lnTo>
                    <a:pt x="505" y="222"/>
                  </a:lnTo>
                  <a:lnTo>
                    <a:pt x="474" y="217"/>
                  </a:lnTo>
                  <a:lnTo>
                    <a:pt x="439" y="212"/>
                  </a:lnTo>
                  <a:lnTo>
                    <a:pt x="439" y="605"/>
                  </a:lnTo>
                  <a:lnTo>
                    <a:pt x="466" y="615"/>
                  </a:lnTo>
                  <a:lnTo>
                    <a:pt x="494" y="626"/>
                  </a:lnTo>
                  <a:lnTo>
                    <a:pt x="521" y="638"/>
                  </a:lnTo>
                  <a:lnTo>
                    <a:pt x="548" y="651"/>
                  </a:lnTo>
                  <a:lnTo>
                    <a:pt x="574" y="665"/>
                  </a:lnTo>
                  <a:lnTo>
                    <a:pt x="599" y="680"/>
                  </a:lnTo>
                  <a:lnTo>
                    <a:pt x="623" y="698"/>
                  </a:lnTo>
                  <a:lnTo>
                    <a:pt x="646" y="718"/>
                  </a:lnTo>
                  <a:lnTo>
                    <a:pt x="666" y="739"/>
                  </a:lnTo>
                  <a:lnTo>
                    <a:pt x="685" y="762"/>
                  </a:lnTo>
                  <a:lnTo>
                    <a:pt x="701" y="789"/>
                  </a:lnTo>
                  <a:lnTo>
                    <a:pt x="715" y="818"/>
                  </a:lnTo>
                  <a:lnTo>
                    <a:pt x="726" y="851"/>
                  </a:lnTo>
                  <a:lnTo>
                    <a:pt x="735" y="886"/>
                  </a:lnTo>
                  <a:lnTo>
                    <a:pt x="740" y="924"/>
                  </a:lnTo>
                  <a:lnTo>
                    <a:pt x="741" y="966"/>
                  </a:lnTo>
                  <a:lnTo>
                    <a:pt x="739" y="1013"/>
                  </a:lnTo>
                  <a:lnTo>
                    <a:pt x="733" y="1056"/>
                  </a:lnTo>
                  <a:lnTo>
                    <a:pt x="723" y="1096"/>
                  </a:lnTo>
                  <a:lnTo>
                    <a:pt x="708" y="1132"/>
                  </a:lnTo>
                  <a:lnTo>
                    <a:pt x="690" y="1165"/>
                  </a:lnTo>
                  <a:lnTo>
                    <a:pt x="669" y="1195"/>
                  </a:lnTo>
                  <a:lnTo>
                    <a:pt x="645" y="1222"/>
                  </a:lnTo>
                  <a:lnTo>
                    <a:pt x="617" y="1245"/>
                  </a:lnTo>
                  <a:lnTo>
                    <a:pt x="586" y="1264"/>
                  </a:lnTo>
                  <a:lnTo>
                    <a:pt x="553" y="1281"/>
                  </a:lnTo>
                  <a:lnTo>
                    <a:pt x="517" y="1295"/>
                  </a:lnTo>
                  <a:lnTo>
                    <a:pt x="480" y="1305"/>
                  </a:lnTo>
                  <a:lnTo>
                    <a:pt x="439" y="1312"/>
                  </a:lnTo>
                  <a:lnTo>
                    <a:pt x="439" y="1374"/>
                  </a:lnTo>
                  <a:lnTo>
                    <a:pt x="436" y="1386"/>
                  </a:lnTo>
                  <a:lnTo>
                    <a:pt x="430" y="1395"/>
                  </a:lnTo>
                  <a:lnTo>
                    <a:pt x="419" y="1403"/>
                  </a:lnTo>
                  <a:lnTo>
                    <a:pt x="407" y="1408"/>
                  </a:lnTo>
                  <a:lnTo>
                    <a:pt x="395" y="1410"/>
                  </a:lnTo>
                  <a:lnTo>
                    <a:pt x="380" y="1408"/>
                  </a:lnTo>
                  <a:lnTo>
                    <a:pt x="367" y="1403"/>
                  </a:lnTo>
                  <a:lnTo>
                    <a:pt x="357" y="1395"/>
                  </a:lnTo>
                  <a:lnTo>
                    <a:pt x="352" y="1386"/>
                  </a:lnTo>
                  <a:lnTo>
                    <a:pt x="350" y="1374"/>
                  </a:lnTo>
                  <a:lnTo>
                    <a:pt x="350" y="1317"/>
                  </a:lnTo>
                  <a:lnTo>
                    <a:pt x="350" y="1317"/>
                  </a:lnTo>
                  <a:lnTo>
                    <a:pt x="298" y="1314"/>
                  </a:lnTo>
                  <a:lnTo>
                    <a:pt x="249" y="1307"/>
                  </a:lnTo>
                  <a:lnTo>
                    <a:pt x="204" y="1296"/>
                  </a:lnTo>
                  <a:lnTo>
                    <a:pt x="163" y="1281"/>
                  </a:lnTo>
                  <a:lnTo>
                    <a:pt x="127" y="1264"/>
                  </a:lnTo>
                  <a:lnTo>
                    <a:pt x="94" y="1246"/>
                  </a:lnTo>
                  <a:lnTo>
                    <a:pt x="66" y="1226"/>
                  </a:lnTo>
                  <a:lnTo>
                    <a:pt x="43" y="1205"/>
                  </a:lnTo>
                  <a:lnTo>
                    <a:pt x="24" y="1183"/>
                  </a:lnTo>
                  <a:lnTo>
                    <a:pt x="11" y="1162"/>
                  </a:lnTo>
                  <a:lnTo>
                    <a:pt x="3" y="1142"/>
                  </a:lnTo>
                  <a:lnTo>
                    <a:pt x="0" y="1123"/>
                  </a:lnTo>
                  <a:lnTo>
                    <a:pt x="2" y="1105"/>
                  </a:lnTo>
                  <a:lnTo>
                    <a:pt x="10" y="1087"/>
                  </a:lnTo>
                  <a:lnTo>
                    <a:pt x="20" y="1071"/>
                  </a:lnTo>
                  <a:lnTo>
                    <a:pt x="33" y="1057"/>
                  </a:lnTo>
                  <a:lnTo>
                    <a:pt x="48" y="1047"/>
                  </a:lnTo>
                  <a:lnTo>
                    <a:pt x="64" y="1044"/>
                  </a:lnTo>
                  <a:lnTo>
                    <a:pt x="74" y="1045"/>
                  </a:lnTo>
                  <a:lnTo>
                    <a:pt x="84" y="1050"/>
                  </a:lnTo>
                  <a:lnTo>
                    <a:pt x="96" y="1059"/>
                  </a:lnTo>
                  <a:lnTo>
                    <a:pt x="107" y="1070"/>
                  </a:lnTo>
                  <a:lnTo>
                    <a:pt x="120" y="1081"/>
                  </a:lnTo>
                  <a:lnTo>
                    <a:pt x="135" y="1095"/>
                  </a:lnTo>
                  <a:lnTo>
                    <a:pt x="151" y="1109"/>
                  </a:lnTo>
                  <a:lnTo>
                    <a:pt x="170" y="1124"/>
                  </a:lnTo>
                  <a:lnTo>
                    <a:pt x="191" y="1138"/>
                  </a:lnTo>
                  <a:lnTo>
                    <a:pt x="216" y="1150"/>
                  </a:lnTo>
                  <a:lnTo>
                    <a:pt x="244" y="1162"/>
                  </a:lnTo>
                  <a:lnTo>
                    <a:pt x="274" y="1171"/>
                  </a:lnTo>
                  <a:lnTo>
                    <a:pt x="310" y="1178"/>
                  </a:lnTo>
                  <a:lnTo>
                    <a:pt x="350" y="1181"/>
                  </a:lnTo>
                  <a:lnTo>
                    <a:pt x="350" y="724"/>
                  </a:lnTo>
                  <a:lnTo>
                    <a:pt x="320" y="713"/>
                  </a:lnTo>
                  <a:lnTo>
                    <a:pt x="291" y="704"/>
                  </a:lnTo>
                  <a:lnTo>
                    <a:pt x="263" y="692"/>
                  </a:lnTo>
                  <a:lnTo>
                    <a:pt x="235" y="680"/>
                  </a:lnTo>
                  <a:lnTo>
                    <a:pt x="207" y="668"/>
                  </a:lnTo>
                  <a:lnTo>
                    <a:pt x="182" y="654"/>
                  </a:lnTo>
                  <a:lnTo>
                    <a:pt x="156" y="639"/>
                  </a:lnTo>
                  <a:lnTo>
                    <a:pt x="133" y="621"/>
                  </a:lnTo>
                  <a:lnTo>
                    <a:pt x="111" y="602"/>
                  </a:lnTo>
                  <a:lnTo>
                    <a:pt x="91" y="580"/>
                  </a:lnTo>
                  <a:lnTo>
                    <a:pt x="74" y="557"/>
                  </a:lnTo>
                  <a:lnTo>
                    <a:pt x="60" y="530"/>
                  </a:lnTo>
                  <a:lnTo>
                    <a:pt x="48" y="501"/>
                  </a:lnTo>
                  <a:lnTo>
                    <a:pt x="38" y="469"/>
                  </a:lnTo>
                  <a:lnTo>
                    <a:pt x="33" y="432"/>
                  </a:lnTo>
                  <a:lnTo>
                    <a:pt x="31" y="393"/>
                  </a:lnTo>
                  <a:lnTo>
                    <a:pt x="33" y="352"/>
                  </a:lnTo>
                  <a:lnTo>
                    <a:pt x="39" y="314"/>
                  </a:lnTo>
                  <a:lnTo>
                    <a:pt x="49" y="279"/>
                  </a:lnTo>
                  <a:lnTo>
                    <a:pt x="63" y="248"/>
                  </a:lnTo>
                  <a:lnTo>
                    <a:pt x="79" y="221"/>
                  </a:lnTo>
                  <a:lnTo>
                    <a:pt x="99" y="195"/>
                  </a:lnTo>
                  <a:lnTo>
                    <a:pt x="120" y="174"/>
                  </a:lnTo>
                  <a:lnTo>
                    <a:pt x="145" y="155"/>
                  </a:lnTo>
                  <a:lnTo>
                    <a:pt x="170" y="138"/>
                  </a:lnTo>
                  <a:lnTo>
                    <a:pt x="198" y="124"/>
                  </a:lnTo>
                  <a:lnTo>
                    <a:pt x="227" y="112"/>
                  </a:lnTo>
                  <a:lnTo>
                    <a:pt x="256" y="104"/>
                  </a:lnTo>
                  <a:lnTo>
                    <a:pt x="287" y="96"/>
                  </a:lnTo>
                  <a:lnTo>
                    <a:pt x="318" y="91"/>
                  </a:lnTo>
                  <a:lnTo>
                    <a:pt x="350" y="87"/>
                  </a:lnTo>
                  <a:lnTo>
                    <a:pt x="350" y="36"/>
                  </a:lnTo>
                  <a:lnTo>
                    <a:pt x="352" y="24"/>
                  </a:lnTo>
                  <a:lnTo>
                    <a:pt x="357" y="14"/>
                  </a:lnTo>
                  <a:lnTo>
                    <a:pt x="367" y="7"/>
                  </a:lnTo>
                  <a:lnTo>
                    <a:pt x="380" y="2"/>
                  </a:lnTo>
                  <a:lnTo>
                    <a:pt x="3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13A26E-0BED-4EAB-8DE5-5DC38A36A3CB}"/>
              </a:ext>
            </a:extLst>
          </p:cNvPr>
          <p:cNvGrpSpPr/>
          <p:nvPr/>
        </p:nvGrpSpPr>
        <p:grpSpPr>
          <a:xfrm>
            <a:off x="4191346" y="2003145"/>
            <a:ext cx="978736" cy="978733"/>
            <a:chOff x="1598613" y="4233863"/>
            <a:chExt cx="555625" cy="555625"/>
          </a:xfrm>
          <a:solidFill>
            <a:schemeClr val="bg1"/>
          </a:solidFill>
        </p:grpSpPr>
        <p:sp>
          <p:nvSpPr>
            <p:cNvPr id="39" name="Freeform 443">
              <a:extLst>
                <a:ext uri="{FF2B5EF4-FFF2-40B4-BE49-F238E27FC236}">
                  <a16:creationId xmlns:a16="http://schemas.microsoft.com/office/drawing/2014/main" id="{CBE2CA72-E56B-4652-B39A-1BD043B1F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8613" y="4233863"/>
              <a:ext cx="555625" cy="555625"/>
            </a:xfrm>
            <a:custGeom>
              <a:avLst/>
              <a:gdLst>
                <a:gd name="T0" fmla="*/ 1455 w 3501"/>
                <a:gd name="T1" fmla="*/ 269 h 3504"/>
                <a:gd name="T2" fmla="*/ 1300 w 3501"/>
                <a:gd name="T3" fmla="*/ 428 h 3504"/>
                <a:gd name="T4" fmla="*/ 974 w 3501"/>
                <a:gd name="T5" fmla="*/ 532 h 3504"/>
                <a:gd name="T6" fmla="*/ 733 w 3501"/>
                <a:gd name="T7" fmla="*/ 505 h 3504"/>
                <a:gd name="T8" fmla="*/ 479 w 3501"/>
                <a:gd name="T9" fmla="*/ 826 h 3504"/>
                <a:gd name="T10" fmla="*/ 547 w 3501"/>
                <a:gd name="T11" fmla="*/ 1023 h 3504"/>
                <a:gd name="T12" fmla="*/ 384 w 3501"/>
                <a:gd name="T13" fmla="*/ 1417 h 3504"/>
                <a:gd name="T14" fmla="*/ 186 w 3501"/>
                <a:gd name="T15" fmla="*/ 1521 h 3504"/>
                <a:gd name="T16" fmla="*/ 167 w 3501"/>
                <a:gd name="T17" fmla="*/ 1954 h 3504"/>
                <a:gd name="T18" fmla="*/ 371 w 3501"/>
                <a:gd name="T19" fmla="*/ 2077 h 3504"/>
                <a:gd name="T20" fmla="*/ 545 w 3501"/>
                <a:gd name="T21" fmla="*/ 2466 h 3504"/>
                <a:gd name="T22" fmla="*/ 480 w 3501"/>
                <a:gd name="T23" fmla="*/ 2647 h 3504"/>
                <a:gd name="T24" fmla="*/ 706 w 3501"/>
                <a:gd name="T25" fmla="*/ 2983 h 3504"/>
                <a:gd name="T26" fmla="*/ 947 w 3501"/>
                <a:gd name="T27" fmla="*/ 2992 h 3504"/>
                <a:gd name="T28" fmla="*/ 1215 w 3501"/>
                <a:gd name="T29" fmla="*/ 3046 h 3504"/>
                <a:gd name="T30" fmla="*/ 1443 w 3501"/>
                <a:gd name="T31" fmla="*/ 3202 h 3504"/>
                <a:gd name="T32" fmla="*/ 1653 w 3501"/>
                <a:gd name="T33" fmla="*/ 3365 h 3504"/>
                <a:gd name="T34" fmla="*/ 2046 w 3501"/>
                <a:gd name="T35" fmla="*/ 3236 h 3504"/>
                <a:gd name="T36" fmla="*/ 2201 w 3501"/>
                <a:gd name="T37" fmla="*/ 3077 h 3504"/>
                <a:gd name="T38" fmla="*/ 2527 w 3501"/>
                <a:gd name="T39" fmla="*/ 2973 h 3504"/>
                <a:gd name="T40" fmla="*/ 2768 w 3501"/>
                <a:gd name="T41" fmla="*/ 3000 h 3504"/>
                <a:gd name="T42" fmla="*/ 3022 w 3501"/>
                <a:gd name="T43" fmla="*/ 2679 h 3504"/>
                <a:gd name="T44" fmla="*/ 2954 w 3501"/>
                <a:gd name="T45" fmla="*/ 2483 h 3504"/>
                <a:gd name="T46" fmla="*/ 3117 w 3501"/>
                <a:gd name="T47" fmla="*/ 2087 h 3504"/>
                <a:gd name="T48" fmla="*/ 3315 w 3501"/>
                <a:gd name="T49" fmla="*/ 1984 h 3504"/>
                <a:gd name="T50" fmla="*/ 3334 w 3501"/>
                <a:gd name="T51" fmla="*/ 1550 h 3504"/>
                <a:gd name="T52" fmla="*/ 3130 w 3501"/>
                <a:gd name="T53" fmla="*/ 1428 h 3504"/>
                <a:gd name="T54" fmla="*/ 2956 w 3501"/>
                <a:gd name="T55" fmla="*/ 1038 h 3504"/>
                <a:gd name="T56" fmla="*/ 3021 w 3501"/>
                <a:gd name="T57" fmla="*/ 858 h 3504"/>
                <a:gd name="T58" fmla="*/ 2795 w 3501"/>
                <a:gd name="T59" fmla="*/ 522 h 3504"/>
                <a:gd name="T60" fmla="*/ 2554 w 3501"/>
                <a:gd name="T61" fmla="*/ 512 h 3504"/>
                <a:gd name="T62" fmla="*/ 2286 w 3501"/>
                <a:gd name="T63" fmla="*/ 460 h 3504"/>
                <a:gd name="T64" fmla="*/ 2058 w 3501"/>
                <a:gd name="T65" fmla="*/ 304 h 3504"/>
                <a:gd name="T66" fmla="*/ 1848 w 3501"/>
                <a:gd name="T67" fmla="*/ 141 h 3504"/>
                <a:gd name="T68" fmla="*/ 2054 w 3501"/>
                <a:gd name="T69" fmla="*/ 67 h 3504"/>
                <a:gd name="T70" fmla="*/ 2339 w 3501"/>
                <a:gd name="T71" fmla="*/ 330 h 3504"/>
                <a:gd name="T72" fmla="*/ 2726 w 3501"/>
                <a:gd name="T73" fmla="*/ 346 h 3504"/>
                <a:gd name="T74" fmla="*/ 3112 w 3501"/>
                <a:gd name="T75" fmla="*/ 653 h 3504"/>
                <a:gd name="T76" fmla="*/ 3127 w 3501"/>
                <a:gd name="T77" fmla="*/ 986 h 3504"/>
                <a:gd name="T78" fmla="*/ 3343 w 3501"/>
                <a:gd name="T79" fmla="*/ 1359 h 3504"/>
                <a:gd name="T80" fmla="*/ 3501 w 3501"/>
                <a:gd name="T81" fmla="*/ 1654 h 3504"/>
                <a:gd name="T82" fmla="*/ 3377 w 3501"/>
                <a:gd name="T83" fmla="*/ 2120 h 3504"/>
                <a:gd name="T84" fmla="*/ 3106 w 3501"/>
                <a:gd name="T85" fmla="*/ 2480 h 3504"/>
                <a:gd name="T86" fmla="*/ 3132 w 3501"/>
                <a:gd name="T87" fmla="*/ 2812 h 3504"/>
                <a:gd name="T88" fmla="*/ 2769 w 3501"/>
                <a:gd name="T89" fmla="*/ 3150 h 3504"/>
                <a:gd name="T90" fmla="*/ 2408 w 3501"/>
                <a:gd name="T91" fmla="*/ 3143 h 3504"/>
                <a:gd name="T92" fmla="*/ 2087 w 3501"/>
                <a:gd name="T93" fmla="*/ 3410 h 3504"/>
                <a:gd name="T94" fmla="*/ 1607 w 3501"/>
                <a:gd name="T95" fmla="*/ 3501 h 3504"/>
                <a:gd name="T96" fmla="*/ 1335 w 3501"/>
                <a:gd name="T97" fmla="*/ 3308 h 3504"/>
                <a:gd name="T98" fmla="*/ 945 w 3501"/>
                <a:gd name="T99" fmla="*/ 3147 h 3504"/>
                <a:gd name="T100" fmla="*/ 616 w 3501"/>
                <a:gd name="T101" fmla="*/ 3090 h 3504"/>
                <a:gd name="T102" fmla="*/ 340 w 3501"/>
                <a:gd name="T103" fmla="*/ 2686 h 3504"/>
                <a:gd name="T104" fmla="*/ 302 w 3501"/>
                <a:gd name="T105" fmla="*/ 2270 h 3504"/>
                <a:gd name="T106" fmla="*/ 44 w 3501"/>
                <a:gd name="T107" fmla="*/ 2020 h 3504"/>
                <a:gd name="T108" fmla="*/ 25 w 3501"/>
                <a:gd name="T109" fmla="*/ 1525 h 3504"/>
                <a:gd name="T110" fmla="*/ 278 w 3501"/>
                <a:gd name="T111" fmla="*/ 1308 h 3504"/>
                <a:gd name="T112" fmla="*/ 341 w 3501"/>
                <a:gd name="T113" fmla="*/ 862 h 3504"/>
                <a:gd name="T114" fmla="*/ 582 w 3501"/>
                <a:gd name="T115" fmla="*/ 445 h 3504"/>
                <a:gd name="T116" fmla="*/ 903 w 3501"/>
                <a:gd name="T117" fmla="*/ 348 h 3504"/>
                <a:gd name="T118" fmla="*/ 1318 w 3501"/>
                <a:gd name="T119" fmla="*/ 237 h 3504"/>
                <a:gd name="T120" fmla="*/ 1563 w 3501"/>
                <a:gd name="T121" fmla="*/ 12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501" h="3504">
                  <a:moveTo>
                    <a:pt x="1653" y="141"/>
                  </a:moveTo>
                  <a:lnTo>
                    <a:pt x="1615" y="144"/>
                  </a:lnTo>
                  <a:lnTo>
                    <a:pt x="1581" y="152"/>
                  </a:lnTo>
                  <a:lnTo>
                    <a:pt x="1549" y="167"/>
                  </a:lnTo>
                  <a:lnTo>
                    <a:pt x="1520" y="187"/>
                  </a:lnTo>
                  <a:lnTo>
                    <a:pt x="1493" y="211"/>
                  </a:lnTo>
                  <a:lnTo>
                    <a:pt x="1472" y="239"/>
                  </a:lnTo>
                  <a:lnTo>
                    <a:pt x="1455" y="269"/>
                  </a:lnTo>
                  <a:lnTo>
                    <a:pt x="1443" y="304"/>
                  </a:lnTo>
                  <a:lnTo>
                    <a:pt x="1437" y="340"/>
                  </a:lnTo>
                  <a:lnTo>
                    <a:pt x="1434" y="357"/>
                  </a:lnTo>
                  <a:lnTo>
                    <a:pt x="1426" y="372"/>
                  </a:lnTo>
                  <a:lnTo>
                    <a:pt x="1416" y="384"/>
                  </a:lnTo>
                  <a:lnTo>
                    <a:pt x="1402" y="395"/>
                  </a:lnTo>
                  <a:lnTo>
                    <a:pt x="1386" y="401"/>
                  </a:lnTo>
                  <a:lnTo>
                    <a:pt x="1300" y="428"/>
                  </a:lnTo>
                  <a:lnTo>
                    <a:pt x="1215" y="460"/>
                  </a:lnTo>
                  <a:lnTo>
                    <a:pt x="1133" y="497"/>
                  </a:lnTo>
                  <a:lnTo>
                    <a:pt x="1053" y="540"/>
                  </a:lnTo>
                  <a:lnTo>
                    <a:pt x="1037" y="546"/>
                  </a:lnTo>
                  <a:lnTo>
                    <a:pt x="1020" y="548"/>
                  </a:lnTo>
                  <a:lnTo>
                    <a:pt x="1004" y="547"/>
                  </a:lnTo>
                  <a:lnTo>
                    <a:pt x="988" y="542"/>
                  </a:lnTo>
                  <a:lnTo>
                    <a:pt x="974" y="532"/>
                  </a:lnTo>
                  <a:lnTo>
                    <a:pt x="947" y="512"/>
                  </a:lnTo>
                  <a:lnTo>
                    <a:pt x="918" y="497"/>
                  </a:lnTo>
                  <a:lnTo>
                    <a:pt x="887" y="488"/>
                  </a:lnTo>
                  <a:lnTo>
                    <a:pt x="857" y="481"/>
                  </a:lnTo>
                  <a:lnTo>
                    <a:pt x="825" y="480"/>
                  </a:lnTo>
                  <a:lnTo>
                    <a:pt x="794" y="484"/>
                  </a:lnTo>
                  <a:lnTo>
                    <a:pt x="763" y="492"/>
                  </a:lnTo>
                  <a:lnTo>
                    <a:pt x="733" y="505"/>
                  </a:lnTo>
                  <a:lnTo>
                    <a:pt x="706" y="522"/>
                  </a:lnTo>
                  <a:lnTo>
                    <a:pt x="681" y="543"/>
                  </a:lnTo>
                  <a:lnTo>
                    <a:pt x="542" y="682"/>
                  </a:lnTo>
                  <a:lnTo>
                    <a:pt x="521" y="707"/>
                  </a:lnTo>
                  <a:lnTo>
                    <a:pt x="504" y="734"/>
                  </a:lnTo>
                  <a:lnTo>
                    <a:pt x="491" y="764"/>
                  </a:lnTo>
                  <a:lnTo>
                    <a:pt x="482" y="795"/>
                  </a:lnTo>
                  <a:lnTo>
                    <a:pt x="479" y="826"/>
                  </a:lnTo>
                  <a:lnTo>
                    <a:pt x="480" y="858"/>
                  </a:lnTo>
                  <a:lnTo>
                    <a:pt x="486" y="889"/>
                  </a:lnTo>
                  <a:lnTo>
                    <a:pt x="496" y="919"/>
                  </a:lnTo>
                  <a:lnTo>
                    <a:pt x="511" y="948"/>
                  </a:lnTo>
                  <a:lnTo>
                    <a:pt x="530" y="975"/>
                  </a:lnTo>
                  <a:lnTo>
                    <a:pt x="540" y="990"/>
                  </a:lnTo>
                  <a:lnTo>
                    <a:pt x="546" y="1006"/>
                  </a:lnTo>
                  <a:lnTo>
                    <a:pt x="547" y="1023"/>
                  </a:lnTo>
                  <a:lnTo>
                    <a:pt x="545" y="1038"/>
                  </a:lnTo>
                  <a:lnTo>
                    <a:pt x="538" y="1056"/>
                  </a:lnTo>
                  <a:lnTo>
                    <a:pt x="495" y="1134"/>
                  </a:lnTo>
                  <a:lnTo>
                    <a:pt x="458" y="1217"/>
                  </a:lnTo>
                  <a:lnTo>
                    <a:pt x="427" y="1301"/>
                  </a:lnTo>
                  <a:lnTo>
                    <a:pt x="401" y="1387"/>
                  </a:lnTo>
                  <a:lnTo>
                    <a:pt x="394" y="1403"/>
                  </a:lnTo>
                  <a:lnTo>
                    <a:pt x="384" y="1417"/>
                  </a:lnTo>
                  <a:lnTo>
                    <a:pt x="371" y="1428"/>
                  </a:lnTo>
                  <a:lnTo>
                    <a:pt x="355" y="1435"/>
                  </a:lnTo>
                  <a:lnTo>
                    <a:pt x="338" y="1439"/>
                  </a:lnTo>
                  <a:lnTo>
                    <a:pt x="302" y="1445"/>
                  </a:lnTo>
                  <a:lnTo>
                    <a:pt x="269" y="1457"/>
                  </a:lnTo>
                  <a:lnTo>
                    <a:pt x="237" y="1474"/>
                  </a:lnTo>
                  <a:lnTo>
                    <a:pt x="209" y="1496"/>
                  </a:lnTo>
                  <a:lnTo>
                    <a:pt x="186" y="1521"/>
                  </a:lnTo>
                  <a:lnTo>
                    <a:pt x="167" y="1550"/>
                  </a:lnTo>
                  <a:lnTo>
                    <a:pt x="152" y="1583"/>
                  </a:lnTo>
                  <a:lnTo>
                    <a:pt x="142" y="1618"/>
                  </a:lnTo>
                  <a:lnTo>
                    <a:pt x="139" y="1654"/>
                  </a:lnTo>
                  <a:lnTo>
                    <a:pt x="139" y="1851"/>
                  </a:lnTo>
                  <a:lnTo>
                    <a:pt x="142" y="1887"/>
                  </a:lnTo>
                  <a:lnTo>
                    <a:pt x="152" y="1922"/>
                  </a:lnTo>
                  <a:lnTo>
                    <a:pt x="167" y="1954"/>
                  </a:lnTo>
                  <a:lnTo>
                    <a:pt x="186" y="1984"/>
                  </a:lnTo>
                  <a:lnTo>
                    <a:pt x="209" y="2010"/>
                  </a:lnTo>
                  <a:lnTo>
                    <a:pt x="237" y="2031"/>
                  </a:lnTo>
                  <a:lnTo>
                    <a:pt x="269" y="2048"/>
                  </a:lnTo>
                  <a:lnTo>
                    <a:pt x="302" y="2060"/>
                  </a:lnTo>
                  <a:lnTo>
                    <a:pt x="338" y="2066"/>
                  </a:lnTo>
                  <a:lnTo>
                    <a:pt x="355" y="2069"/>
                  </a:lnTo>
                  <a:lnTo>
                    <a:pt x="371" y="2077"/>
                  </a:lnTo>
                  <a:lnTo>
                    <a:pt x="384" y="2087"/>
                  </a:lnTo>
                  <a:lnTo>
                    <a:pt x="394" y="2101"/>
                  </a:lnTo>
                  <a:lnTo>
                    <a:pt x="401" y="2117"/>
                  </a:lnTo>
                  <a:lnTo>
                    <a:pt x="427" y="2203"/>
                  </a:lnTo>
                  <a:lnTo>
                    <a:pt x="458" y="2288"/>
                  </a:lnTo>
                  <a:lnTo>
                    <a:pt x="495" y="2370"/>
                  </a:lnTo>
                  <a:lnTo>
                    <a:pt x="538" y="2450"/>
                  </a:lnTo>
                  <a:lnTo>
                    <a:pt x="545" y="2466"/>
                  </a:lnTo>
                  <a:lnTo>
                    <a:pt x="547" y="2483"/>
                  </a:lnTo>
                  <a:lnTo>
                    <a:pt x="546" y="2500"/>
                  </a:lnTo>
                  <a:lnTo>
                    <a:pt x="540" y="2516"/>
                  </a:lnTo>
                  <a:lnTo>
                    <a:pt x="530" y="2530"/>
                  </a:lnTo>
                  <a:lnTo>
                    <a:pt x="511" y="2556"/>
                  </a:lnTo>
                  <a:lnTo>
                    <a:pt x="496" y="2585"/>
                  </a:lnTo>
                  <a:lnTo>
                    <a:pt x="486" y="2616"/>
                  </a:lnTo>
                  <a:lnTo>
                    <a:pt x="480" y="2647"/>
                  </a:lnTo>
                  <a:lnTo>
                    <a:pt x="479" y="2679"/>
                  </a:lnTo>
                  <a:lnTo>
                    <a:pt x="482" y="2711"/>
                  </a:lnTo>
                  <a:lnTo>
                    <a:pt x="491" y="2740"/>
                  </a:lnTo>
                  <a:lnTo>
                    <a:pt x="504" y="2770"/>
                  </a:lnTo>
                  <a:lnTo>
                    <a:pt x="521" y="2798"/>
                  </a:lnTo>
                  <a:lnTo>
                    <a:pt x="542" y="2823"/>
                  </a:lnTo>
                  <a:lnTo>
                    <a:pt x="681" y="2962"/>
                  </a:lnTo>
                  <a:lnTo>
                    <a:pt x="706" y="2983"/>
                  </a:lnTo>
                  <a:lnTo>
                    <a:pt x="733" y="3000"/>
                  </a:lnTo>
                  <a:lnTo>
                    <a:pt x="763" y="3013"/>
                  </a:lnTo>
                  <a:lnTo>
                    <a:pt x="794" y="3021"/>
                  </a:lnTo>
                  <a:lnTo>
                    <a:pt x="825" y="3024"/>
                  </a:lnTo>
                  <a:lnTo>
                    <a:pt x="857" y="3023"/>
                  </a:lnTo>
                  <a:lnTo>
                    <a:pt x="887" y="3018"/>
                  </a:lnTo>
                  <a:lnTo>
                    <a:pt x="918" y="3007"/>
                  </a:lnTo>
                  <a:lnTo>
                    <a:pt x="947" y="2992"/>
                  </a:lnTo>
                  <a:lnTo>
                    <a:pt x="974" y="2973"/>
                  </a:lnTo>
                  <a:lnTo>
                    <a:pt x="987" y="2964"/>
                  </a:lnTo>
                  <a:lnTo>
                    <a:pt x="1002" y="2958"/>
                  </a:lnTo>
                  <a:lnTo>
                    <a:pt x="1019" y="2956"/>
                  </a:lnTo>
                  <a:lnTo>
                    <a:pt x="1036" y="2958"/>
                  </a:lnTo>
                  <a:lnTo>
                    <a:pt x="1053" y="2966"/>
                  </a:lnTo>
                  <a:lnTo>
                    <a:pt x="1133" y="3008"/>
                  </a:lnTo>
                  <a:lnTo>
                    <a:pt x="1215" y="3046"/>
                  </a:lnTo>
                  <a:lnTo>
                    <a:pt x="1300" y="3077"/>
                  </a:lnTo>
                  <a:lnTo>
                    <a:pt x="1386" y="3103"/>
                  </a:lnTo>
                  <a:lnTo>
                    <a:pt x="1402" y="3110"/>
                  </a:lnTo>
                  <a:lnTo>
                    <a:pt x="1416" y="3120"/>
                  </a:lnTo>
                  <a:lnTo>
                    <a:pt x="1426" y="3133"/>
                  </a:lnTo>
                  <a:lnTo>
                    <a:pt x="1434" y="3149"/>
                  </a:lnTo>
                  <a:lnTo>
                    <a:pt x="1437" y="3166"/>
                  </a:lnTo>
                  <a:lnTo>
                    <a:pt x="1443" y="3202"/>
                  </a:lnTo>
                  <a:lnTo>
                    <a:pt x="1455" y="3236"/>
                  </a:lnTo>
                  <a:lnTo>
                    <a:pt x="1472" y="3267"/>
                  </a:lnTo>
                  <a:lnTo>
                    <a:pt x="1493" y="3294"/>
                  </a:lnTo>
                  <a:lnTo>
                    <a:pt x="1520" y="3318"/>
                  </a:lnTo>
                  <a:lnTo>
                    <a:pt x="1549" y="3338"/>
                  </a:lnTo>
                  <a:lnTo>
                    <a:pt x="1581" y="3352"/>
                  </a:lnTo>
                  <a:lnTo>
                    <a:pt x="1615" y="3361"/>
                  </a:lnTo>
                  <a:lnTo>
                    <a:pt x="1653" y="3365"/>
                  </a:lnTo>
                  <a:lnTo>
                    <a:pt x="1848" y="3365"/>
                  </a:lnTo>
                  <a:lnTo>
                    <a:pt x="1885" y="3361"/>
                  </a:lnTo>
                  <a:lnTo>
                    <a:pt x="1919" y="3352"/>
                  </a:lnTo>
                  <a:lnTo>
                    <a:pt x="1952" y="3338"/>
                  </a:lnTo>
                  <a:lnTo>
                    <a:pt x="1981" y="3318"/>
                  </a:lnTo>
                  <a:lnTo>
                    <a:pt x="2008" y="3294"/>
                  </a:lnTo>
                  <a:lnTo>
                    <a:pt x="2029" y="3267"/>
                  </a:lnTo>
                  <a:lnTo>
                    <a:pt x="2046" y="3236"/>
                  </a:lnTo>
                  <a:lnTo>
                    <a:pt x="2058" y="3202"/>
                  </a:lnTo>
                  <a:lnTo>
                    <a:pt x="2064" y="3166"/>
                  </a:lnTo>
                  <a:lnTo>
                    <a:pt x="2067" y="3149"/>
                  </a:lnTo>
                  <a:lnTo>
                    <a:pt x="2075" y="3133"/>
                  </a:lnTo>
                  <a:lnTo>
                    <a:pt x="2085" y="3120"/>
                  </a:lnTo>
                  <a:lnTo>
                    <a:pt x="2099" y="3110"/>
                  </a:lnTo>
                  <a:lnTo>
                    <a:pt x="2115" y="3103"/>
                  </a:lnTo>
                  <a:lnTo>
                    <a:pt x="2201" y="3077"/>
                  </a:lnTo>
                  <a:lnTo>
                    <a:pt x="2286" y="3046"/>
                  </a:lnTo>
                  <a:lnTo>
                    <a:pt x="2368" y="3008"/>
                  </a:lnTo>
                  <a:lnTo>
                    <a:pt x="2448" y="2966"/>
                  </a:lnTo>
                  <a:lnTo>
                    <a:pt x="2464" y="2959"/>
                  </a:lnTo>
                  <a:lnTo>
                    <a:pt x="2481" y="2956"/>
                  </a:lnTo>
                  <a:lnTo>
                    <a:pt x="2497" y="2958"/>
                  </a:lnTo>
                  <a:lnTo>
                    <a:pt x="2513" y="2964"/>
                  </a:lnTo>
                  <a:lnTo>
                    <a:pt x="2527" y="2973"/>
                  </a:lnTo>
                  <a:lnTo>
                    <a:pt x="2554" y="2992"/>
                  </a:lnTo>
                  <a:lnTo>
                    <a:pt x="2583" y="3007"/>
                  </a:lnTo>
                  <a:lnTo>
                    <a:pt x="2614" y="3018"/>
                  </a:lnTo>
                  <a:lnTo>
                    <a:pt x="2644" y="3023"/>
                  </a:lnTo>
                  <a:lnTo>
                    <a:pt x="2676" y="3024"/>
                  </a:lnTo>
                  <a:lnTo>
                    <a:pt x="2707" y="3021"/>
                  </a:lnTo>
                  <a:lnTo>
                    <a:pt x="2738" y="3013"/>
                  </a:lnTo>
                  <a:lnTo>
                    <a:pt x="2768" y="3000"/>
                  </a:lnTo>
                  <a:lnTo>
                    <a:pt x="2795" y="2983"/>
                  </a:lnTo>
                  <a:lnTo>
                    <a:pt x="2820" y="2962"/>
                  </a:lnTo>
                  <a:lnTo>
                    <a:pt x="2959" y="2823"/>
                  </a:lnTo>
                  <a:lnTo>
                    <a:pt x="2980" y="2798"/>
                  </a:lnTo>
                  <a:lnTo>
                    <a:pt x="2997" y="2770"/>
                  </a:lnTo>
                  <a:lnTo>
                    <a:pt x="3010" y="2740"/>
                  </a:lnTo>
                  <a:lnTo>
                    <a:pt x="3018" y="2711"/>
                  </a:lnTo>
                  <a:lnTo>
                    <a:pt x="3022" y="2679"/>
                  </a:lnTo>
                  <a:lnTo>
                    <a:pt x="3021" y="2647"/>
                  </a:lnTo>
                  <a:lnTo>
                    <a:pt x="3015" y="2616"/>
                  </a:lnTo>
                  <a:lnTo>
                    <a:pt x="3005" y="2586"/>
                  </a:lnTo>
                  <a:lnTo>
                    <a:pt x="2990" y="2556"/>
                  </a:lnTo>
                  <a:lnTo>
                    <a:pt x="2971" y="2530"/>
                  </a:lnTo>
                  <a:lnTo>
                    <a:pt x="2961" y="2516"/>
                  </a:lnTo>
                  <a:lnTo>
                    <a:pt x="2955" y="2500"/>
                  </a:lnTo>
                  <a:lnTo>
                    <a:pt x="2954" y="2483"/>
                  </a:lnTo>
                  <a:lnTo>
                    <a:pt x="2956" y="2466"/>
                  </a:lnTo>
                  <a:lnTo>
                    <a:pt x="2963" y="2450"/>
                  </a:lnTo>
                  <a:lnTo>
                    <a:pt x="3006" y="2370"/>
                  </a:lnTo>
                  <a:lnTo>
                    <a:pt x="3043" y="2288"/>
                  </a:lnTo>
                  <a:lnTo>
                    <a:pt x="3074" y="2203"/>
                  </a:lnTo>
                  <a:lnTo>
                    <a:pt x="3100" y="2117"/>
                  </a:lnTo>
                  <a:lnTo>
                    <a:pt x="3107" y="2101"/>
                  </a:lnTo>
                  <a:lnTo>
                    <a:pt x="3117" y="2087"/>
                  </a:lnTo>
                  <a:lnTo>
                    <a:pt x="3130" y="2077"/>
                  </a:lnTo>
                  <a:lnTo>
                    <a:pt x="3146" y="2069"/>
                  </a:lnTo>
                  <a:lnTo>
                    <a:pt x="3163" y="2066"/>
                  </a:lnTo>
                  <a:lnTo>
                    <a:pt x="3199" y="2060"/>
                  </a:lnTo>
                  <a:lnTo>
                    <a:pt x="3232" y="2048"/>
                  </a:lnTo>
                  <a:lnTo>
                    <a:pt x="3264" y="2031"/>
                  </a:lnTo>
                  <a:lnTo>
                    <a:pt x="3292" y="2010"/>
                  </a:lnTo>
                  <a:lnTo>
                    <a:pt x="3315" y="1984"/>
                  </a:lnTo>
                  <a:lnTo>
                    <a:pt x="3334" y="1954"/>
                  </a:lnTo>
                  <a:lnTo>
                    <a:pt x="3349" y="1922"/>
                  </a:lnTo>
                  <a:lnTo>
                    <a:pt x="3359" y="1887"/>
                  </a:lnTo>
                  <a:lnTo>
                    <a:pt x="3362" y="1851"/>
                  </a:lnTo>
                  <a:lnTo>
                    <a:pt x="3362" y="1654"/>
                  </a:lnTo>
                  <a:lnTo>
                    <a:pt x="3359" y="1618"/>
                  </a:lnTo>
                  <a:lnTo>
                    <a:pt x="3349" y="1583"/>
                  </a:lnTo>
                  <a:lnTo>
                    <a:pt x="3334" y="1550"/>
                  </a:lnTo>
                  <a:lnTo>
                    <a:pt x="3315" y="1521"/>
                  </a:lnTo>
                  <a:lnTo>
                    <a:pt x="3292" y="1496"/>
                  </a:lnTo>
                  <a:lnTo>
                    <a:pt x="3264" y="1474"/>
                  </a:lnTo>
                  <a:lnTo>
                    <a:pt x="3232" y="1457"/>
                  </a:lnTo>
                  <a:lnTo>
                    <a:pt x="3199" y="1445"/>
                  </a:lnTo>
                  <a:lnTo>
                    <a:pt x="3163" y="1439"/>
                  </a:lnTo>
                  <a:lnTo>
                    <a:pt x="3146" y="1435"/>
                  </a:lnTo>
                  <a:lnTo>
                    <a:pt x="3130" y="1428"/>
                  </a:lnTo>
                  <a:lnTo>
                    <a:pt x="3117" y="1417"/>
                  </a:lnTo>
                  <a:lnTo>
                    <a:pt x="3107" y="1403"/>
                  </a:lnTo>
                  <a:lnTo>
                    <a:pt x="3100" y="1387"/>
                  </a:lnTo>
                  <a:lnTo>
                    <a:pt x="3074" y="1301"/>
                  </a:lnTo>
                  <a:lnTo>
                    <a:pt x="3043" y="1217"/>
                  </a:lnTo>
                  <a:lnTo>
                    <a:pt x="3006" y="1134"/>
                  </a:lnTo>
                  <a:lnTo>
                    <a:pt x="2963" y="1056"/>
                  </a:lnTo>
                  <a:lnTo>
                    <a:pt x="2956" y="1038"/>
                  </a:lnTo>
                  <a:lnTo>
                    <a:pt x="2954" y="1023"/>
                  </a:lnTo>
                  <a:lnTo>
                    <a:pt x="2955" y="1006"/>
                  </a:lnTo>
                  <a:lnTo>
                    <a:pt x="2961" y="990"/>
                  </a:lnTo>
                  <a:lnTo>
                    <a:pt x="2971" y="975"/>
                  </a:lnTo>
                  <a:lnTo>
                    <a:pt x="2990" y="948"/>
                  </a:lnTo>
                  <a:lnTo>
                    <a:pt x="3005" y="919"/>
                  </a:lnTo>
                  <a:lnTo>
                    <a:pt x="3015" y="889"/>
                  </a:lnTo>
                  <a:lnTo>
                    <a:pt x="3021" y="858"/>
                  </a:lnTo>
                  <a:lnTo>
                    <a:pt x="3022" y="826"/>
                  </a:lnTo>
                  <a:lnTo>
                    <a:pt x="3018" y="795"/>
                  </a:lnTo>
                  <a:lnTo>
                    <a:pt x="3010" y="764"/>
                  </a:lnTo>
                  <a:lnTo>
                    <a:pt x="2997" y="734"/>
                  </a:lnTo>
                  <a:lnTo>
                    <a:pt x="2980" y="707"/>
                  </a:lnTo>
                  <a:lnTo>
                    <a:pt x="2959" y="682"/>
                  </a:lnTo>
                  <a:lnTo>
                    <a:pt x="2820" y="543"/>
                  </a:lnTo>
                  <a:lnTo>
                    <a:pt x="2795" y="522"/>
                  </a:lnTo>
                  <a:lnTo>
                    <a:pt x="2768" y="505"/>
                  </a:lnTo>
                  <a:lnTo>
                    <a:pt x="2738" y="492"/>
                  </a:lnTo>
                  <a:lnTo>
                    <a:pt x="2707" y="484"/>
                  </a:lnTo>
                  <a:lnTo>
                    <a:pt x="2676" y="480"/>
                  </a:lnTo>
                  <a:lnTo>
                    <a:pt x="2644" y="481"/>
                  </a:lnTo>
                  <a:lnTo>
                    <a:pt x="2614" y="488"/>
                  </a:lnTo>
                  <a:lnTo>
                    <a:pt x="2583" y="497"/>
                  </a:lnTo>
                  <a:lnTo>
                    <a:pt x="2554" y="512"/>
                  </a:lnTo>
                  <a:lnTo>
                    <a:pt x="2527" y="532"/>
                  </a:lnTo>
                  <a:lnTo>
                    <a:pt x="2513" y="542"/>
                  </a:lnTo>
                  <a:lnTo>
                    <a:pt x="2497" y="547"/>
                  </a:lnTo>
                  <a:lnTo>
                    <a:pt x="2481" y="548"/>
                  </a:lnTo>
                  <a:lnTo>
                    <a:pt x="2464" y="546"/>
                  </a:lnTo>
                  <a:lnTo>
                    <a:pt x="2448" y="540"/>
                  </a:lnTo>
                  <a:lnTo>
                    <a:pt x="2368" y="497"/>
                  </a:lnTo>
                  <a:lnTo>
                    <a:pt x="2286" y="460"/>
                  </a:lnTo>
                  <a:lnTo>
                    <a:pt x="2201" y="428"/>
                  </a:lnTo>
                  <a:lnTo>
                    <a:pt x="2115" y="401"/>
                  </a:lnTo>
                  <a:lnTo>
                    <a:pt x="2099" y="395"/>
                  </a:lnTo>
                  <a:lnTo>
                    <a:pt x="2085" y="384"/>
                  </a:lnTo>
                  <a:lnTo>
                    <a:pt x="2075" y="372"/>
                  </a:lnTo>
                  <a:lnTo>
                    <a:pt x="2067" y="357"/>
                  </a:lnTo>
                  <a:lnTo>
                    <a:pt x="2064" y="340"/>
                  </a:lnTo>
                  <a:lnTo>
                    <a:pt x="2058" y="304"/>
                  </a:lnTo>
                  <a:lnTo>
                    <a:pt x="2046" y="269"/>
                  </a:lnTo>
                  <a:lnTo>
                    <a:pt x="2029" y="239"/>
                  </a:lnTo>
                  <a:lnTo>
                    <a:pt x="2008" y="211"/>
                  </a:lnTo>
                  <a:lnTo>
                    <a:pt x="1981" y="187"/>
                  </a:lnTo>
                  <a:lnTo>
                    <a:pt x="1952" y="167"/>
                  </a:lnTo>
                  <a:lnTo>
                    <a:pt x="1919" y="152"/>
                  </a:lnTo>
                  <a:lnTo>
                    <a:pt x="1885" y="144"/>
                  </a:lnTo>
                  <a:lnTo>
                    <a:pt x="1848" y="141"/>
                  </a:lnTo>
                  <a:lnTo>
                    <a:pt x="1653" y="141"/>
                  </a:lnTo>
                  <a:close/>
                  <a:moveTo>
                    <a:pt x="1653" y="0"/>
                  </a:moveTo>
                  <a:lnTo>
                    <a:pt x="1848" y="0"/>
                  </a:lnTo>
                  <a:lnTo>
                    <a:pt x="1894" y="4"/>
                  </a:lnTo>
                  <a:lnTo>
                    <a:pt x="1938" y="12"/>
                  </a:lnTo>
                  <a:lnTo>
                    <a:pt x="1979" y="26"/>
                  </a:lnTo>
                  <a:lnTo>
                    <a:pt x="2017" y="44"/>
                  </a:lnTo>
                  <a:lnTo>
                    <a:pt x="2054" y="67"/>
                  </a:lnTo>
                  <a:lnTo>
                    <a:pt x="2087" y="94"/>
                  </a:lnTo>
                  <a:lnTo>
                    <a:pt x="2117" y="125"/>
                  </a:lnTo>
                  <a:lnTo>
                    <a:pt x="2144" y="159"/>
                  </a:lnTo>
                  <a:lnTo>
                    <a:pt x="2166" y="197"/>
                  </a:lnTo>
                  <a:lnTo>
                    <a:pt x="2183" y="237"/>
                  </a:lnTo>
                  <a:lnTo>
                    <a:pt x="2195" y="279"/>
                  </a:lnTo>
                  <a:lnTo>
                    <a:pt x="2268" y="304"/>
                  </a:lnTo>
                  <a:lnTo>
                    <a:pt x="2339" y="330"/>
                  </a:lnTo>
                  <a:lnTo>
                    <a:pt x="2408" y="362"/>
                  </a:lnTo>
                  <a:lnTo>
                    <a:pt x="2477" y="396"/>
                  </a:lnTo>
                  <a:lnTo>
                    <a:pt x="2516" y="375"/>
                  </a:lnTo>
                  <a:lnTo>
                    <a:pt x="2556" y="359"/>
                  </a:lnTo>
                  <a:lnTo>
                    <a:pt x="2598" y="348"/>
                  </a:lnTo>
                  <a:lnTo>
                    <a:pt x="2641" y="342"/>
                  </a:lnTo>
                  <a:lnTo>
                    <a:pt x="2684" y="342"/>
                  </a:lnTo>
                  <a:lnTo>
                    <a:pt x="2726" y="346"/>
                  </a:lnTo>
                  <a:lnTo>
                    <a:pt x="2769" y="356"/>
                  </a:lnTo>
                  <a:lnTo>
                    <a:pt x="2809" y="371"/>
                  </a:lnTo>
                  <a:lnTo>
                    <a:pt x="2848" y="390"/>
                  </a:lnTo>
                  <a:lnTo>
                    <a:pt x="2885" y="414"/>
                  </a:lnTo>
                  <a:lnTo>
                    <a:pt x="2919" y="445"/>
                  </a:lnTo>
                  <a:lnTo>
                    <a:pt x="3058" y="583"/>
                  </a:lnTo>
                  <a:lnTo>
                    <a:pt x="3088" y="617"/>
                  </a:lnTo>
                  <a:lnTo>
                    <a:pt x="3112" y="653"/>
                  </a:lnTo>
                  <a:lnTo>
                    <a:pt x="3132" y="693"/>
                  </a:lnTo>
                  <a:lnTo>
                    <a:pt x="3146" y="733"/>
                  </a:lnTo>
                  <a:lnTo>
                    <a:pt x="3156" y="776"/>
                  </a:lnTo>
                  <a:lnTo>
                    <a:pt x="3161" y="818"/>
                  </a:lnTo>
                  <a:lnTo>
                    <a:pt x="3160" y="862"/>
                  </a:lnTo>
                  <a:lnTo>
                    <a:pt x="3155" y="904"/>
                  </a:lnTo>
                  <a:lnTo>
                    <a:pt x="3143" y="946"/>
                  </a:lnTo>
                  <a:lnTo>
                    <a:pt x="3127" y="986"/>
                  </a:lnTo>
                  <a:lnTo>
                    <a:pt x="3106" y="1026"/>
                  </a:lnTo>
                  <a:lnTo>
                    <a:pt x="3141" y="1094"/>
                  </a:lnTo>
                  <a:lnTo>
                    <a:pt x="3172" y="1163"/>
                  </a:lnTo>
                  <a:lnTo>
                    <a:pt x="3199" y="1234"/>
                  </a:lnTo>
                  <a:lnTo>
                    <a:pt x="3223" y="1308"/>
                  </a:lnTo>
                  <a:lnTo>
                    <a:pt x="3265" y="1319"/>
                  </a:lnTo>
                  <a:lnTo>
                    <a:pt x="3305" y="1337"/>
                  </a:lnTo>
                  <a:lnTo>
                    <a:pt x="3343" y="1359"/>
                  </a:lnTo>
                  <a:lnTo>
                    <a:pt x="3377" y="1385"/>
                  </a:lnTo>
                  <a:lnTo>
                    <a:pt x="3407" y="1415"/>
                  </a:lnTo>
                  <a:lnTo>
                    <a:pt x="3434" y="1448"/>
                  </a:lnTo>
                  <a:lnTo>
                    <a:pt x="3457" y="1485"/>
                  </a:lnTo>
                  <a:lnTo>
                    <a:pt x="3475" y="1525"/>
                  </a:lnTo>
                  <a:lnTo>
                    <a:pt x="3489" y="1566"/>
                  </a:lnTo>
                  <a:lnTo>
                    <a:pt x="3498" y="1610"/>
                  </a:lnTo>
                  <a:lnTo>
                    <a:pt x="3501" y="1654"/>
                  </a:lnTo>
                  <a:lnTo>
                    <a:pt x="3501" y="1851"/>
                  </a:lnTo>
                  <a:lnTo>
                    <a:pt x="3498" y="1896"/>
                  </a:lnTo>
                  <a:lnTo>
                    <a:pt x="3489" y="1939"/>
                  </a:lnTo>
                  <a:lnTo>
                    <a:pt x="3475" y="1981"/>
                  </a:lnTo>
                  <a:lnTo>
                    <a:pt x="3457" y="2020"/>
                  </a:lnTo>
                  <a:lnTo>
                    <a:pt x="3434" y="2056"/>
                  </a:lnTo>
                  <a:lnTo>
                    <a:pt x="3407" y="2089"/>
                  </a:lnTo>
                  <a:lnTo>
                    <a:pt x="3377" y="2120"/>
                  </a:lnTo>
                  <a:lnTo>
                    <a:pt x="3343" y="2146"/>
                  </a:lnTo>
                  <a:lnTo>
                    <a:pt x="3305" y="2168"/>
                  </a:lnTo>
                  <a:lnTo>
                    <a:pt x="3265" y="2185"/>
                  </a:lnTo>
                  <a:lnTo>
                    <a:pt x="3223" y="2198"/>
                  </a:lnTo>
                  <a:lnTo>
                    <a:pt x="3199" y="2270"/>
                  </a:lnTo>
                  <a:lnTo>
                    <a:pt x="3172" y="2341"/>
                  </a:lnTo>
                  <a:lnTo>
                    <a:pt x="3141" y="2412"/>
                  </a:lnTo>
                  <a:lnTo>
                    <a:pt x="3106" y="2480"/>
                  </a:lnTo>
                  <a:lnTo>
                    <a:pt x="3127" y="2518"/>
                  </a:lnTo>
                  <a:lnTo>
                    <a:pt x="3143" y="2558"/>
                  </a:lnTo>
                  <a:lnTo>
                    <a:pt x="3155" y="2601"/>
                  </a:lnTo>
                  <a:lnTo>
                    <a:pt x="3160" y="2644"/>
                  </a:lnTo>
                  <a:lnTo>
                    <a:pt x="3161" y="2686"/>
                  </a:lnTo>
                  <a:lnTo>
                    <a:pt x="3156" y="2730"/>
                  </a:lnTo>
                  <a:lnTo>
                    <a:pt x="3146" y="2771"/>
                  </a:lnTo>
                  <a:lnTo>
                    <a:pt x="3132" y="2812"/>
                  </a:lnTo>
                  <a:lnTo>
                    <a:pt x="3112" y="2851"/>
                  </a:lnTo>
                  <a:lnTo>
                    <a:pt x="3088" y="2888"/>
                  </a:lnTo>
                  <a:lnTo>
                    <a:pt x="3058" y="2921"/>
                  </a:lnTo>
                  <a:lnTo>
                    <a:pt x="2919" y="3060"/>
                  </a:lnTo>
                  <a:lnTo>
                    <a:pt x="2885" y="3090"/>
                  </a:lnTo>
                  <a:lnTo>
                    <a:pt x="2848" y="3115"/>
                  </a:lnTo>
                  <a:lnTo>
                    <a:pt x="2809" y="3135"/>
                  </a:lnTo>
                  <a:lnTo>
                    <a:pt x="2769" y="3150"/>
                  </a:lnTo>
                  <a:lnTo>
                    <a:pt x="2726" y="3159"/>
                  </a:lnTo>
                  <a:lnTo>
                    <a:pt x="2684" y="3164"/>
                  </a:lnTo>
                  <a:lnTo>
                    <a:pt x="2641" y="3163"/>
                  </a:lnTo>
                  <a:lnTo>
                    <a:pt x="2598" y="3157"/>
                  </a:lnTo>
                  <a:lnTo>
                    <a:pt x="2556" y="3147"/>
                  </a:lnTo>
                  <a:lnTo>
                    <a:pt x="2516" y="3131"/>
                  </a:lnTo>
                  <a:lnTo>
                    <a:pt x="2477" y="3109"/>
                  </a:lnTo>
                  <a:lnTo>
                    <a:pt x="2408" y="3143"/>
                  </a:lnTo>
                  <a:lnTo>
                    <a:pt x="2339" y="3174"/>
                  </a:lnTo>
                  <a:lnTo>
                    <a:pt x="2268" y="3202"/>
                  </a:lnTo>
                  <a:lnTo>
                    <a:pt x="2195" y="3225"/>
                  </a:lnTo>
                  <a:lnTo>
                    <a:pt x="2183" y="3268"/>
                  </a:lnTo>
                  <a:lnTo>
                    <a:pt x="2166" y="3308"/>
                  </a:lnTo>
                  <a:lnTo>
                    <a:pt x="2144" y="3346"/>
                  </a:lnTo>
                  <a:lnTo>
                    <a:pt x="2117" y="3380"/>
                  </a:lnTo>
                  <a:lnTo>
                    <a:pt x="2087" y="3410"/>
                  </a:lnTo>
                  <a:lnTo>
                    <a:pt x="2054" y="3438"/>
                  </a:lnTo>
                  <a:lnTo>
                    <a:pt x="2017" y="3460"/>
                  </a:lnTo>
                  <a:lnTo>
                    <a:pt x="1979" y="3480"/>
                  </a:lnTo>
                  <a:lnTo>
                    <a:pt x="1938" y="3492"/>
                  </a:lnTo>
                  <a:lnTo>
                    <a:pt x="1894" y="3501"/>
                  </a:lnTo>
                  <a:lnTo>
                    <a:pt x="1848" y="3504"/>
                  </a:lnTo>
                  <a:lnTo>
                    <a:pt x="1653" y="3504"/>
                  </a:lnTo>
                  <a:lnTo>
                    <a:pt x="1607" y="3501"/>
                  </a:lnTo>
                  <a:lnTo>
                    <a:pt x="1563" y="3492"/>
                  </a:lnTo>
                  <a:lnTo>
                    <a:pt x="1522" y="3480"/>
                  </a:lnTo>
                  <a:lnTo>
                    <a:pt x="1484" y="3460"/>
                  </a:lnTo>
                  <a:lnTo>
                    <a:pt x="1446" y="3438"/>
                  </a:lnTo>
                  <a:lnTo>
                    <a:pt x="1414" y="3410"/>
                  </a:lnTo>
                  <a:lnTo>
                    <a:pt x="1384" y="3380"/>
                  </a:lnTo>
                  <a:lnTo>
                    <a:pt x="1357" y="3346"/>
                  </a:lnTo>
                  <a:lnTo>
                    <a:pt x="1335" y="3308"/>
                  </a:lnTo>
                  <a:lnTo>
                    <a:pt x="1318" y="3268"/>
                  </a:lnTo>
                  <a:lnTo>
                    <a:pt x="1306" y="3225"/>
                  </a:lnTo>
                  <a:lnTo>
                    <a:pt x="1233" y="3202"/>
                  </a:lnTo>
                  <a:lnTo>
                    <a:pt x="1162" y="3174"/>
                  </a:lnTo>
                  <a:lnTo>
                    <a:pt x="1093" y="3143"/>
                  </a:lnTo>
                  <a:lnTo>
                    <a:pt x="1023" y="3109"/>
                  </a:lnTo>
                  <a:lnTo>
                    <a:pt x="985" y="3131"/>
                  </a:lnTo>
                  <a:lnTo>
                    <a:pt x="945" y="3147"/>
                  </a:lnTo>
                  <a:lnTo>
                    <a:pt x="903" y="3157"/>
                  </a:lnTo>
                  <a:lnTo>
                    <a:pt x="860" y="3163"/>
                  </a:lnTo>
                  <a:lnTo>
                    <a:pt x="817" y="3164"/>
                  </a:lnTo>
                  <a:lnTo>
                    <a:pt x="775" y="3159"/>
                  </a:lnTo>
                  <a:lnTo>
                    <a:pt x="732" y="3150"/>
                  </a:lnTo>
                  <a:lnTo>
                    <a:pt x="692" y="3135"/>
                  </a:lnTo>
                  <a:lnTo>
                    <a:pt x="653" y="3115"/>
                  </a:lnTo>
                  <a:lnTo>
                    <a:pt x="616" y="3090"/>
                  </a:lnTo>
                  <a:lnTo>
                    <a:pt x="582" y="3060"/>
                  </a:lnTo>
                  <a:lnTo>
                    <a:pt x="443" y="2921"/>
                  </a:lnTo>
                  <a:lnTo>
                    <a:pt x="413" y="2888"/>
                  </a:lnTo>
                  <a:lnTo>
                    <a:pt x="389" y="2851"/>
                  </a:lnTo>
                  <a:lnTo>
                    <a:pt x="369" y="2812"/>
                  </a:lnTo>
                  <a:lnTo>
                    <a:pt x="355" y="2771"/>
                  </a:lnTo>
                  <a:lnTo>
                    <a:pt x="345" y="2730"/>
                  </a:lnTo>
                  <a:lnTo>
                    <a:pt x="340" y="2686"/>
                  </a:lnTo>
                  <a:lnTo>
                    <a:pt x="341" y="2644"/>
                  </a:lnTo>
                  <a:lnTo>
                    <a:pt x="346" y="2601"/>
                  </a:lnTo>
                  <a:lnTo>
                    <a:pt x="358" y="2558"/>
                  </a:lnTo>
                  <a:lnTo>
                    <a:pt x="374" y="2518"/>
                  </a:lnTo>
                  <a:lnTo>
                    <a:pt x="395" y="2480"/>
                  </a:lnTo>
                  <a:lnTo>
                    <a:pt x="360" y="2412"/>
                  </a:lnTo>
                  <a:lnTo>
                    <a:pt x="329" y="2341"/>
                  </a:lnTo>
                  <a:lnTo>
                    <a:pt x="302" y="2270"/>
                  </a:lnTo>
                  <a:lnTo>
                    <a:pt x="278" y="2198"/>
                  </a:lnTo>
                  <a:lnTo>
                    <a:pt x="236" y="2185"/>
                  </a:lnTo>
                  <a:lnTo>
                    <a:pt x="196" y="2168"/>
                  </a:lnTo>
                  <a:lnTo>
                    <a:pt x="158" y="2146"/>
                  </a:lnTo>
                  <a:lnTo>
                    <a:pt x="124" y="2120"/>
                  </a:lnTo>
                  <a:lnTo>
                    <a:pt x="93" y="2089"/>
                  </a:lnTo>
                  <a:lnTo>
                    <a:pt x="67" y="2056"/>
                  </a:lnTo>
                  <a:lnTo>
                    <a:pt x="44" y="2020"/>
                  </a:lnTo>
                  <a:lnTo>
                    <a:pt x="25" y="1981"/>
                  </a:lnTo>
                  <a:lnTo>
                    <a:pt x="12" y="1939"/>
                  </a:lnTo>
                  <a:lnTo>
                    <a:pt x="3" y="1896"/>
                  </a:lnTo>
                  <a:lnTo>
                    <a:pt x="0" y="1851"/>
                  </a:lnTo>
                  <a:lnTo>
                    <a:pt x="0" y="1654"/>
                  </a:lnTo>
                  <a:lnTo>
                    <a:pt x="3" y="1610"/>
                  </a:lnTo>
                  <a:lnTo>
                    <a:pt x="12" y="1566"/>
                  </a:lnTo>
                  <a:lnTo>
                    <a:pt x="25" y="1525"/>
                  </a:lnTo>
                  <a:lnTo>
                    <a:pt x="44" y="1485"/>
                  </a:lnTo>
                  <a:lnTo>
                    <a:pt x="67" y="1448"/>
                  </a:lnTo>
                  <a:lnTo>
                    <a:pt x="93" y="1415"/>
                  </a:lnTo>
                  <a:lnTo>
                    <a:pt x="124" y="1385"/>
                  </a:lnTo>
                  <a:lnTo>
                    <a:pt x="158" y="1359"/>
                  </a:lnTo>
                  <a:lnTo>
                    <a:pt x="196" y="1337"/>
                  </a:lnTo>
                  <a:lnTo>
                    <a:pt x="236" y="1319"/>
                  </a:lnTo>
                  <a:lnTo>
                    <a:pt x="278" y="1308"/>
                  </a:lnTo>
                  <a:lnTo>
                    <a:pt x="302" y="1234"/>
                  </a:lnTo>
                  <a:lnTo>
                    <a:pt x="329" y="1163"/>
                  </a:lnTo>
                  <a:lnTo>
                    <a:pt x="360" y="1094"/>
                  </a:lnTo>
                  <a:lnTo>
                    <a:pt x="395" y="1026"/>
                  </a:lnTo>
                  <a:lnTo>
                    <a:pt x="374" y="986"/>
                  </a:lnTo>
                  <a:lnTo>
                    <a:pt x="358" y="946"/>
                  </a:lnTo>
                  <a:lnTo>
                    <a:pt x="346" y="904"/>
                  </a:lnTo>
                  <a:lnTo>
                    <a:pt x="341" y="862"/>
                  </a:lnTo>
                  <a:lnTo>
                    <a:pt x="340" y="818"/>
                  </a:lnTo>
                  <a:lnTo>
                    <a:pt x="345" y="776"/>
                  </a:lnTo>
                  <a:lnTo>
                    <a:pt x="355" y="733"/>
                  </a:lnTo>
                  <a:lnTo>
                    <a:pt x="369" y="693"/>
                  </a:lnTo>
                  <a:lnTo>
                    <a:pt x="389" y="653"/>
                  </a:lnTo>
                  <a:lnTo>
                    <a:pt x="413" y="617"/>
                  </a:lnTo>
                  <a:lnTo>
                    <a:pt x="443" y="583"/>
                  </a:lnTo>
                  <a:lnTo>
                    <a:pt x="582" y="445"/>
                  </a:lnTo>
                  <a:lnTo>
                    <a:pt x="616" y="414"/>
                  </a:lnTo>
                  <a:lnTo>
                    <a:pt x="653" y="390"/>
                  </a:lnTo>
                  <a:lnTo>
                    <a:pt x="692" y="371"/>
                  </a:lnTo>
                  <a:lnTo>
                    <a:pt x="732" y="356"/>
                  </a:lnTo>
                  <a:lnTo>
                    <a:pt x="775" y="346"/>
                  </a:lnTo>
                  <a:lnTo>
                    <a:pt x="817" y="342"/>
                  </a:lnTo>
                  <a:lnTo>
                    <a:pt x="860" y="342"/>
                  </a:lnTo>
                  <a:lnTo>
                    <a:pt x="903" y="348"/>
                  </a:lnTo>
                  <a:lnTo>
                    <a:pt x="945" y="359"/>
                  </a:lnTo>
                  <a:lnTo>
                    <a:pt x="985" y="375"/>
                  </a:lnTo>
                  <a:lnTo>
                    <a:pt x="1023" y="396"/>
                  </a:lnTo>
                  <a:lnTo>
                    <a:pt x="1093" y="362"/>
                  </a:lnTo>
                  <a:lnTo>
                    <a:pt x="1162" y="330"/>
                  </a:lnTo>
                  <a:lnTo>
                    <a:pt x="1233" y="304"/>
                  </a:lnTo>
                  <a:lnTo>
                    <a:pt x="1306" y="279"/>
                  </a:lnTo>
                  <a:lnTo>
                    <a:pt x="1318" y="237"/>
                  </a:lnTo>
                  <a:lnTo>
                    <a:pt x="1335" y="197"/>
                  </a:lnTo>
                  <a:lnTo>
                    <a:pt x="1357" y="159"/>
                  </a:lnTo>
                  <a:lnTo>
                    <a:pt x="1384" y="125"/>
                  </a:lnTo>
                  <a:lnTo>
                    <a:pt x="1414" y="94"/>
                  </a:lnTo>
                  <a:lnTo>
                    <a:pt x="1446" y="67"/>
                  </a:lnTo>
                  <a:lnTo>
                    <a:pt x="1484" y="44"/>
                  </a:lnTo>
                  <a:lnTo>
                    <a:pt x="1522" y="26"/>
                  </a:lnTo>
                  <a:lnTo>
                    <a:pt x="1563" y="12"/>
                  </a:lnTo>
                  <a:lnTo>
                    <a:pt x="1607" y="4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444">
              <a:extLst>
                <a:ext uri="{FF2B5EF4-FFF2-40B4-BE49-F238E27FC236}">
                  <a16:creationId xmlns:a16="http://schemas.microsoft.com/office/drawing/2014/main" id="{46EFF619-19D4-4027-8372-3B8058F8D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9576" y="4314825"/>
              <a:ext cx="393700" cy="393700"/>
            </a:xfrm>
            <a:custGeom>
              <a:avLst/>
              <a:gdLst>
                <a:gd name="T0" fmla="*/ 1068 w 2477"/>
                <a:gd name="T1" fmla="*/ 152 h 2477"/>
                <a:gd name="T2" fmla="*/ 830 w 2477"/>
                <a:gd name="T3" fmla="*/ 218 h 2477"/>
                <a:gd name="T4" fmla="*/ 617 w 2477"/>
                <a:gd name="T5" fmla="*/ 333 h 2477"/>
                <a:gd name="T6" fmla="*/ 434 w 2477"/>
                <a:gd name="T7" fmla="*/ 490 h 2477"/>
                <a:gd name="T8" fmla="*/ 290 w 2477"/>
                <a:gd name="T9" fmla="*/ 684 h 2477"/>
                <a:gd name="T10" fmla="*/ 192 w 2477"/>
                <a:gd name="T11" fmla="*/ 907 h 2477"/>
                <a:gd name="T12" fmla="*/ 144 w 2477"/>
                <a:gd name="T13" fmla="*/ 1153 h 2477"/>
                <a:gd name="T14" fmla="*/ 153 w 2477"/>
                <a:gd name="T15" fmla="*/ 1408 h 2477"/>
                <a:gd name="T16" fmla="*/ 219 w 2477"/>
                <a:gd name="T17" fmla="*/ 1647 h 2477"/>
                <a:gd name="T18" fmla="*/ 334 w 2477"/>
                <a:gd name="T19" fmla="*/ 1860 h 2477"/>
                <a:gd name="T20" fmla="*/ 491 w 2477"/>
                <a:gd name="T21" fmla="*/ 2043 h 2477"/>
                <a:gd name="T22" fmla="*/ 685 w 2477"/>
                <a:gd name="T23" fmla="*/ 2187 h 2477"/>
                <a:gd name="T24" fmla="*/ 907 w 2477"/>
                <a:gd name="T25" fmla="*/ 2287 h 2477"/>
                <a:gd name="T26" fmla="*/ 1152 w 2477"/>
                <a:gd name="T27" fmla="*/ 2334 h 2477"/>
                <a:gd name="T28" fmla="*/ 1409 w 2477"/>
                <a:gd name="T29" fmla="*/ 2324 h 2477"/>
                <a:gd name="T30" fmla="*/ 1647 w 2477"/>
                <a:gd name="T31" fmla="*/ 2259 h 2477"/>
                <a:gd name="T32" fmla="*/ 1860 w 2477"/>
                <a:gd name="T33" fmla="*/ 2143 h 2477"/>
                <a:gd name="T34" fmla="*/ 2043 w 2477"/>
                <a:gd name="T35" fmla="*/ 1986 h 2477"/>
                <a:gd name="T36" fmla="*/ 2187 w 2477"/>
                <a:gd name="T37" fmla="*/ 1792 h 2477"/>
                <a:gd name="T38" fmla="*/ 2285 w 2477"/>
                <a:gd name="T39" fmla="*/ 1570 h 2477"/>
                <a:gd name="T40" fmla="*/ 2333 w 2477"/>
                <a:gd name="T41" fmla="*/ 1324 h 2477"/>
                <a:gd name="T42" fmla="*/ 2324 w 2477"/>
                <a:gd name="T43" fmla="*/ 1069 h 2477"/>
                <a:gd name="T44" fmla="*/ 2258 w 2477"/>
                <a:gd name="T45" fmla="*/ 830 h 2477"/>
                <a:gd name="T46" fmla="*/ 2143 w 2477"/>
                <a:gd name="T47" fmla="*/ 616 h 2477"/>
                <a:gd name="T48" fmla="*/ 1986 w 2477"/>
                <a:gd name="T49" fmla="*/ 434 h 2477"/>
                <a:gd name="T50" fmla="*/ 1792 w 2477"/>
                <a:gd name="T51" fmla="*/ 289 h 2477"/>
                <a:gd name="T52" fmla="*/ 1570 w 2477"/>
                <a:gd name="T53" fmla="*/ 191 h 2477"/>
                <a:gd name="T54" fmla="*/ 1325 w 2477"/>
                <a:gd name="T55" fmla="*/ 143 h 2477"/>
                <a:gd name="T56" fmla="*/ 1331 w 2477"/>
                <a:gd name="T57" fmla="*/ 3 h 2477"/>
                <a:gd name="T58" fmla="*/ 1596 w 2477"/>
                <a:gd name="T59" fmla="*/ 52 h 2477"/>
                <a:gd name="T60" fmla="*/ 1838 w 2477"/>
                <a:gd name="T61" fmla="*/ 154 h 2477"/>
                <a:gd name="T62" fmla="*/ 2050 w 2477"/>
                <a:gd name="T63" fmla="*/ 304 h 2477"/>
                <a:gd name="T64" fmla="*/ 2227 w 2477"/>
                <a:gd name="T65" fmla="*/ 494 h 2477"/>
                <a:gd name="T66" fmla="*/ 2361 w 2477"/>
                <a:gd name="T67" fmla="*/ 717 h 2477"/>
                <a:gd name="T68" fmla="*/ 2446 w 2477"/>
                <a:gd name="T69" fmla="*/ 967 h 2477"/>
                <a:gd name="T70" fmla="*/ 2477 w 2477"/>
                <a:gd name="T71" fmla="*/ 1238 h 2477"/>
                <a:gd name="T72" fmla="*/ 2446 w 2477"/>
                <a:gd name="T73" fmla="*/ 1509 h 2477"/>
                <a:gd name="T74" fmla="*/ 2361 w 2477"/>
                <a:gd name="T75" fmla="*/ 1760 h 2477"/>
                <a:gd name="T76" fmla="*/ 2227 w 2477"/>
                <a:gd name="T77" fmla="*/ 1984 h 2477"/>
                <a:gd name="T78" fmla="*/ 2050 w 2477"/>
                <a:gd name="T79" fmla="*/ 2173 h 2477"/>
                <a:gd name="T80" fmla="*/ 1838 w 2477"/>
                <a:gd name="T81" fmla="*/ 2322 h 2477"/>
                <a:gd name="T82" fmla="*/ 1596 w 2477"/>
                <a:gd name="T83" fmla="*/ 2424 h 2477"/>
                <a:gd name="T84" fmla="*/ 1331 w 2477"/>
                <a:gd name="T85" fmla="*/ 2474 h 2477"/>
                <a:gd name="T86" fmla="*/ 1056 w 2477"/>
                <a:gd name="T87" fmla="*/ 2464 h 2477"/>
                <a:gd name="T88" fmla="*/ 797 w 2477"/>
                <a:gd name="T89" fmla="*/ 2396 h 2477"/>
                <a:gd name="T90" fmla="*/ 565 w 2477"/>
                <a:gd name="T91" fmla="*/ 2277 h 2477"/>
                <a:gd name="T92" fmla="*/ 364 w 2477"/>
                <a:gd name="T93" fmla="*/ 2114 h 2477"/>
                <a:gd name="T94" fmla="*/ 200 w 2477"/>
                <a:gd name="T95" fmla="*/ 1913 h 2477"/>
                <a:gd name="T96" fmla="*/ 82 w 2477"/>
                <a:gd name="T97" fmla="*/ 1680 h 2477"/>
                <a:gd name="T98" fmla="*/ 14 w 2477"/>
                <a:gd name="T99" fmla="*/ 1421 h 2477"/>
                <a:gd name="T100" fmla="*/ 4 w 2477"/>
                <a:gd name="T101" fmla="*/ 1146 h 2477"/>
                <a:gd name="T102" fmla="*/ 53 w 2477"/>
                <a:gd name="T103" fmla="*/ 881 h 2477"/>
                <a:gd name="T104" fmla="*/ 155 w 2477"/>
                <a:gd name="T105" fmla="*/ 639 h 2477"/>
                <a:gd name="T106" fmla="*/ 304 w 2477"/>
                <a:gd name="T107" fmla="*/ 427 h 2477"/>
                <a:gd name="T108" fmla="*/ 494 w 2477"/>
                <a:gd name="T109" fmla="*/ 249 h 2477"/>
                <a:gd name="T110" fmla="*/ 717 w 2477"/>
                <a:gd name="T111" fmla="*/ 115 h 2477"/>
                <a:gd name="T112" fmla="*/ 967 w 2477"/>
                <a:gd name="T113" fmla="*/ 30 h 2477"/>
                <a:gd name="T114" fmla="*/ 1238 w 2477"/>
                <a:gd name="T115" fmla="*/ 0 h 2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77" h="2477">
                  <a:moveTo>
                    <a:pt x="1238" y="139"/>
                  </a:moveTo>
                  <a:lnTo>
                    <a:pt x="1152" y="143"/>
                  </a:lnTo>
                  <a:lnTo>
                    <a:pt x="1068" y="152"/>
                  </a:lnTo>
                  <a:lnTo>
                    <a:pt x="987" y="168"/>
                  </a:lnTo>
                  <a:lnTo>
                    <a:pt x="907" y="191"/>
                  </a:lnTo>
                  <a:lnTo>
                    <a:pt x="830" y="218"/>
                  </a:lnTo>
                  <a:lnTo>
                    <a:pt x="756" y="251"/>
                  </a:lnTo>
                  <a:lnTo>
                    <a:pt x="685" y="289"/>
                  </a:lnTo>
                  <a:lnTo>
                    <a:pt x="617" y="333"/>
                  </a:lnTo>
                  <a:lnTo>
                    <a:pt x="552" y="381"/>
                  </a:lnTo>
                  <a:lnTo>
                    <a:pt x="491" y="434"/>
                  </a:lnTo>
                  <a:lnTo>
                    <a:pt x="434" y="490"/>
                  </a:lnTo>
                  <a:lnTo>
                    <a:pt x="382" y="551"/>
                  </a:lnTo>
                  <a:lnTo>
                    <a:pt x="334" y="616"/>
                  </a:lnTo>
                  <a:lnTo>
                    <a:pt x="290" y="684"/>
                  </a:lnTo>
                  <a:lnTo>
                    <a:pt x="252" y="755"/>
                  </a:lnTo>
                  <a:lnTo>
                    <a:pt x="219" y="830"/>
                  </a:lnTo>
                  <a:lnTo>
                    <a:pt x="192" y="907"/>
                  </a:lnTo>
                  <a:lnTo>
                    <a:pt x="169" y="987"/>
                  </a:lnTo>
                  <a:lnTo>
                    <a:pt x="153" y="1069"/>
                  </a:lnTo>
                  <a:lnTo>
                    <a:pt x="144" y="1153"/>
                  </a:lnTo>
                  <a:lnTo>
                    <a:pt x="141" y="1238"/>
                  </a:lnTo>
                  <a:lnTo>
                    <a:pt x="144" y="1324"/>
                  </a:lnTo>
                  <a:lnTo>
                    <a:pt x="153" y="1408"/>
                  </a:lnTo>
                  <a:lnTo>
                    <a:pt x="169" y="1490"/>
                  </a:lnTo>
                  <a:lnTo>
                    <a:pt x="192" y="1570"/>
                  </a:lnTo>
                  <a:lnTo>
                    <a:pt x="219" y="1647"/>
                  </a:lnTo>
                  <a:lnTo>
                    <a:pt x="252" y="1721"/>
                  </a:lnTo>
                  <a:lnTo>
                    <a:pt x="290" y="1792"/>
                  </a:lnTo>
                  <a:lnTo>
                    <a:pt x="334" y="1860"/>
                  </a:lnTo>
                  <a:lnTo>
                    <a:pt x="382" y="1925"/>
                  </a:lnTo>
                  <a:lnTo>
                    <a:pt x="434" y="1986"/>
                  </a:lnTo>
                  <a:lnTo>
                    <a:pt x="491" y="2043"/>
                  </a:lnTo>
                  <a:lnTo>
                    <a:pt x="552" y="2095"/>
                  </a:lnTo>
                  <a:lnTo>
                    <a:pt x="617" y="2143"/>
                  </a:lnTo>
                  <a:lnTo>
                    <a:pt x="685" y="2187"/>
                  </a:lnTo>
                  <a:lnTo>
                    <a:pt x="756" y="2225"/>
                  </a:lnTo>
                  <a:lnTo>
                    <a:pt x="830" y="2259"/>
                  </a:lnTo>
                  <a:lnTo>
                    <a:pt x="907" y="2287"/>
                  </a:lnTo>
                  <a:lnTo>
                    <a:pt x="987" y="2308"/>
                  </a:lnTo>
                  <a:lnTo>
                    <a:pt x="1068" y="2324"/>
                  </a:lnTo>
                  <a:lnTo>
                    <a:pt x="1152" y="2334"/>
                  </a:lnTo>
                  <a:lnTo>
                    <a:pt x="1238" y="2338"/>
                  </a:lnTo>
                  <a:lnTo>
                    <a:pt x="1325" y="2334"/>
                  </a:lnTo>
                  <a:lnTo>
                    <a:pt x="1409" y="2324"/>
                  </a:lnTo>
                  <a:lnTo>
                    <a:pt x="1490" y="2308"/>
                  </a:lnTo>
                  <a:lnTo>
                    <a:pt x="1570" y="2287"/>
                  </a:lnTo>
                  <a:lnTo>
                    <a:pt x="1647" y="2259"/>
                  </a:lnTo>
                  <a:lnTo>
                    <a:pt x="1721" y="2225"/>
                  </a:lnTo>
                  <a:lnTo>
                    <a:pt x="1792" y="2187"/>
                  </a:lnTo>
                  <a:lnTo>
                    <a:pt x="1860" y="2143"/>
                  </a:lnTo>
                  <a:lnTo>
                    <a:pt x="1925" y="2095"/>
                  </a:lnTo>
                  <a:lnTo>
                    <a:pt x="1986" y="2043"/>
                  </a:lnTo>
                  <a:lnTo>
                    <a:pt x="2043" y="1986"/>
                  </a:lnTo>
                  <a:lnTo>
                    <a:pt x="2095" y="1925"/>
                  </a:lnTo>
                  <a:lnTo>
                    <a:pt x="2143" y="1860"/>
                  </a:lnTo>
                  <a:lnTo>
                    <a:pt x="2187" y="1792"/>
                  </a:lnTo>
                  <a:lnTo>
                    <a:pt x="2225" y="1721"/>
                  </a:lnTo>
                  <a:lnTo>
                    <a:pt x="2258" y="1647"/>
                  </a:lnTo>
                  <a:lnTo>
                    <a:pt x="2285" y="1570"/>
                  </a:lnTo>
                  <a:lnTo>
                    <a:pt x="2308" y="1490"/>
                  </a:lnTo>
                  <a:lnTo>
                    <a:pt x="2324" y="1408"/>
                  </a:lnTo>
                  <a:lnTo>
                    <a:pt x="2333" y="1324"/>
                  </a:lnTo>
                  <a:lnTo>
                    <a:pt x="2336" y="1238"/>
                  </a:lnTo>
                  <a:lnTo>
                    <a:pt x="2333" y="1153"/>
                  </a:lnTo>
                  <a:lnTo>
                    <a:pt x="2324" y="1069"/>
                  </a:lnTo>
                  <a:lnTo>
                    <a:pt x="2308" y="987"/>
                  </a:lnTo>
                  <a:lnTo>
                    <a:pt x="2285" y="907"/>
                  </a:lnTo>
                  <a:lnTo>
                    <a:pt x="2258" y="830"/>
                  </a:lnTo>
                  <a:lnTo>
                    <a:pt x="2225" y="755"/>
                  </a:lnTo>
                  <a:lnTo>
                    <a:pt x="2187" y="684"/>
                  </a:lnTo>
                  <a:lnTo>
                    <a:pt x="2143" y="616"/>
                  </a:lnTo>
                  <a:lnTo>
                    <a:pt x="2095" y="551"/>
                  </a:lnTo>
                  <a:lnTo>
                    <a:pt x="2043" y="490"/>
                  </a:lnTo>
                  <a:lnTo>
                    <a:pt x="1986" y="434"/>
                  </a:lnTo>
                  <a:lnTo>
                    <a:pt x="1925" y="381"/>
                  </a:lnTo>
                  <a:lnTo>
                    <a:pt x="1860" y="333"/>
                  </a:lnTo>
                  <a:lnTo>
                    <a:pt x="1792" y="289"/>
                  </a:lnTo>
                  <a:lnTo>
                    <a:pt x="1721" y="251"/>
                  </a:lnTo>
                  <a:lnTo>
                    <a:pt x="1647" y="218"/>
                  </a:lnTo>
                  <a:lnTo>
                    <a:pt x="1570" y="191"/>
                  </a:lnTo>
                  <a:lnTo>
                    <a:pt x="1490" y="168"/>
                  </a:lnTo>
                  <a:lnTo>
                    <a:pt x="1409" y="152"/>
                  </a:lnTo>
                  <a:lnTo>
                    <a:pt x="1325" y="143"/>
                  </a:lnTo>
                  <a:lnTo>
                    <a:pt x="1238" y="139"/>
                  </a:lnTo>
                  <a:close/>
                  <a:moveTo>
                    <a:pt x="1238" y="0"/>
                  </a:moveTo>
                  <a:lnTo>
                    <a:pt x="1331" y="3"/>
                  </a:lnTo>
                  <a:lnTo>
                    <a:pt x="1421" y="13"/>
                  </a:lnTo>
                  <a:lnTo>
                    <a:pt x="1509" y="30"/>
                  </a:lnTo>
                  <a:lnTo>
                    <a:pt x="1596" y="52"/>
                  </a:lnTo>
                  <a:lnTo>
                    <a:pt x="1680" y="81"/>
                  </a:lnTo>
                  <a:lnTo>
                    <a:pt x="1760" y="115"/>
                  </a:lnTo>
                  <a:lnTo>
                    <a:pt x="1838" y="154"/>
                  </a:lnTo>
                  <a:lnTo>
                    <a:pt x="1912" y="200"/>
                  </a:lnTo>
                  <a:lnTo>
                    <a:pt x="1982" y="249"/>
                  </a:lnTo>
                  <a:lnTo>
                    <a:pt x="2050" y="304"/>
                  </a:lnTo>
                  <a:lnTo>
                    <a:pt x="2113" y="363"/>
                  </a:lnTo>
                  <a:lnTo>
                    <a:pt x="2173" y="427"/>
                  </a:lnTo>
                  <a:lnTo>
                    <a:pt x="2227" y="494"/>
                  </a:lnTo>
                  <a:lnTo>
                    <a:pt x="2277" y="565"/>
                  </a:lnTo>
                  <a:lnTo>
                    <a:pt x="2322" y="639"/>
                  </a:lnTo>
                  <a:lnTo>
                    <a:pt x="2361" y="717"/>
                  </a:lnTo>
                  <a:lnTo>
                    <a:pt x="2395" y="798"/>
                  </a:lnTo>
                  <a:lnTo>
                    <a:pt x="2424" y="881"/>
                  </a:lnTo>
                  <a:lnTo>
                    <a:pt x="2446" y="967"/>
                  </a:lnTo>
                  <a:lnTo>
                    <a:pt x="2463" y="1055"/>
                  </a:lnTo>
                  <a:lnTo>
                    <a:pt x="2472" y="1146"/>
                  </a:lnTo>
                  <a:lnTo>
                    <a:pt x="2477" y="1238"/>
                  </a:lnTo>
                  <a:lnTo>
                    <a:pt x="2472" y="1331"/>
                  </a:lnTo>
                  <a:lnTo>
                    <a:pt x="2463" y="1421"/>
                  </a:lnTo>
                  <a:lnTo>
                    <a:pt x="2446" y="1509"/>
                  </a:lnTo>
                  <a:lnTo>
                    <a:pt x="2424" y="1596"/>
                  </a:lnTo>
                  <a:lnTo>
                    <a:pt x="2395" y="1680"/>
                  </a:lnTo>
                  <a:lnTo>
                    <a:pt x="2361" y="1760"/>
                  </a:lnTo>
                  <a:lnTo>
                    <a:pt x="2322" y="1838"/>
                  </a:lnTo>
                  <a:lnTo>
                    <a:pt x="2277" y="1913"/>
                  </a:lnTo>
                  <a:lnTo>
                    <a:pt x="2227" y="1984"/>
                  </a:lnTo>
                  <a:lnTo>
                    <a:pt x="2173" y="2051"/>
                  </a:lnTo>
                  <a:lnTo>
                    <a:pt x="2113" y="2114"/>
                  </a:lnTo>
                  <a:lnTo>
                    <a:pt x="2050" y="2173"/>
                  </a:lnTo>
                  <a:lnTo>
                    <a:pt x="1982" y="2227"/>
                  </a:lnTo>
                  <a:lnTo>
                    <a:pt x="1912" y="2277"/>
                  </a:lnTo>
                  <a:lnTo>
                    <a:pt x="1838" y="2322"/>
                  </a:lnTo>
                  <a:lnTo>
                    <a:pt x="1760" y="2361"/>
                  </a:lnTo>
                  <a:lnTo>
                    <a:pt x="1680" y="2396"/>
                  </a:lnTo>
                  <a:lnTo>
                    <a:pt x="1596" y="2424"/>
                  </a:lnTo>
                  <a:lnTo>
                    <a:pt x="1509" y="2448"/>
                  </a:lnTo>
                  <a:lnTo>
                    <a:pt x="1421" y="2464"/>
                  </a:lnTo>
                  <a:lnTo>
                    <a:pt x="1331" y="2474"/>
                  </a:lnTo>
                  <a:lnTo>
                    <a:pt x="1238" y="2477"/>
                  </a:lnTo>
                  <a:lnTo>
                    <a:pt x="1146" y="2474"/>
                  </a:lnTo>
                  <a:lnTo>
                    <a:pt x="1056" y="2464"/>
                  </a:lnTo>
                  <a:lnTo>
                    <a:pt x="967" y="2448"/>
                  </a:lnTo>
                  <a:lnTo>
                    <a:pt x="881" y="2424"/>
                  </a:lnTo>
                  <a:lnTo>
                    <a:pt x="797" y="2396"/>
                  </a:lnTo>
                  <a:lnTo>
                    <a:pt x="717" y="2361"/>
                  </a:lnTo>
                  <a:lnTo>
                    <a:pt x="639" y="2322"/>
                  </a:lnTo>
                  <a:lnTo>
                    <a:pt x="565" y="2277"/>
                  </a:lnTo>
                  <a:lnTo>
                    <a:pt x="494" y="2227"/>
                  </a:lnTo>
                  <a:lnTo>
                    <a:pt x="426" y="2173"/>
                  </a:lnTo>
                  <a:lnTo>
                    <a:pt x="364" y="2114"/>
                  </a:lnTo>
                  <a:lnTo>
                    <a:pt x="304" y="2051"/>
                  </a:lnTo>
                  <a:lnTo>
                    <a:pt x="250" y="1984"/>
                  </a:lnTo>
                  <a:lnTo>
                    <a:pt x="200" y="1913"/>
                  </a:lnTo>
                  <a:lnTo>
                    <a:pt x="155" y="1838"/>
                  </a:lnTo>
                  <a:lnTo>
                    <a:pt x="116" y="1760"/>
                  </a:lnTo>
                  <a:lnTo>
                    <a:pt x="82" y="1680"/>
                  </a:lnTo>
                  <a:lnTo>
                    <a:pt x="53" y="1596"/>
                  </a:lnTo>
                  <a:lnTo>
                    <a:pt x="31" y="1509"/>
                  </a:lnTo>
                  <a:lnTo>
                    <a:pt x="14" y="1421"/>
                  </a:lnTo>
                  <a:lnTo>
                    <a:pt x="4" y="1331"/>
                  </a:lnTo>
                  <a:lnTo>
                    <a:pt x="0" y="1238"/>
                  </a:lnTo>
                  <a:lnTo>
                    <a:pt x="4" y="1146"/>
                  </a:lnTo>
                  <a:lnTo>
                    <a:pt x="14" y="1055"/>
                  </a:lnTo>
                  <a:lnTo>
                    <a:pt x="31" y="967"/>
                  </a:lnTo>
                  <a:lnTo>
                    <a:pt x="53" y="881"/>
                  </a:lnTo>
                  <a:lnTo>
                    <a:pt x="82" y="798"/>
                  </a:lnTo>
                  <a:lnTo>
                    <a:pt x="116" y="717"/>
                  </a:lnTo>
                  <a:lnTo>
                    <a:pt x="155" y="639"/>
                  </a:lnTo>
                  <a:lnTo>
                    <a:pt x="200" y="565"/>
                  </a:lnTo>
                  <a:lnTo>
                    <a:pt x="250" y="494"/>
                  </a:lnTo>
                  <a:lnTo>
                    <a:pt x="304" y="427"/>
                  </a:lnTo>
                  <a:lnTo>
                    <a:pt x="364" y="363"/>
                  </a:lnTo>
                  <a:lnTo>
                    <a:pt x="426" y="304"/>
                  </a:lnTo>
                  <a:lnTo>
                    <a:pt x="494" y="249"/>
                  </a:lnTo>
                  <a:lnTo>
                    <a:pt x="565" y="200"/>
                  </a:lnTo>
                  <a:lnTo>
                    <a:pt x="639" y="154"/>
                  </a:lnTo>
                  <a:lnTo>
                    <a:pt x="717" y="115"/>
                  </a:lnTo>
                  <a:lnTo>
                    <a:pt x="797" y="81"/>
                  </a:lnTo>
                  <a:lnTo>
                    <a:pt x="881" y="52"/>
                  </a:lnTo>
                  <a:lnTo>
                    <a:pt x="967" y="30"/>
                  </a:lnTo>
                  <a:lnTo>
                    <a:pt x="1056" y="13"/>
                  </a:lnTo>
                  <a:lnTo>
                    <a:pt x="1146" y="3"/>
                  </a:lnTo>
                  <a:lnTo>
                    <a:pt x="12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1" name="Freeform 445">
              <a:extLst>
                <a:ext uri="{FF2B5EF4-FFF2-40B4-BE49-F238E27FC236}">
                  <a16:creationId xmlns:a16="http://schemas.microsoft.com/office/drawing/2014/main" id="{168FB574-9BAB-47BC-ACB2-A15361C563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2451" y="4373563"/>
              <a:ext cx="107950" cy="149225"/>
            </a:xfrm>
            <a:custGeom>
              <a:avLst/>
              <a:gdLst>
                <a:gd name="T0" fmla="*/ 380 w 673"/>
                <a:gd name="T1" fmla="*/ 361 h 946"/>
                <a:gd name="T2" fmla="*/ 322 w 673"/>
                <a:gd name="T3" fmla="*/ 394 h 946"/>
                <a:gd name="T4" fmla="*/ 246 w 673"/>
                <a:gd name="T5" fmla="*/ 422 h 946"/>
                <a:gd name="T6" fmla="*/ 150 w 673"/>
                <a:gd name="T7" fmla="*/ 442 h 946"/>
                <a:gd name="T8" fmla="*/ 169 w 673"/>
                <a:gd name="T9" fmla="*/ 673 h 946"/>
                <a:gd name="T10" fmla="*/ 191 w 673"/>
                <a:gd name="T11" fmla="*/ 725 h 946"/>
                <a:gd name="T12" fmla="*/ 229 w 673"/>
                <a:gd name="T13" fmla="*/ 768 h 946"/>
                <a:gd name="T14" fmla="*/ 280 w 673"/>
                <a:gd name="T15" fmla="*/ 797 h 946"/>
                <a:gd name="T16" fmla="*/ 336 w 673"/>
                <a:gd name="T17" fmla="*/ 806 h 946"/>
                <a:gd name="T18" fmla="*/ 393 w 673"/>
                <a:gd name="T19" fmla="*/ 797 h 946"/>
                <a:gd name="T20" fmla="*/ 444 w 673"/>
                <a:gd name="T21" fmla="*/ 768 h 946"/>
                <a:gd name="T22" fmla="*/ 482 w 673"/>
                <a:gd name="T23" fmla="*/ 725 h 946"/>
                <a:gd name="T24" fmla="*/ 504 w 673"/>
                <a:gd name="T25" fmla="*/ 673 h 946"/>
                <a:gd name="T26" fmla="*/ 526 w 673"/>
                <a:gd name="T27" fmla="*/ 396 h 946"/>
                <a:gd name="T28" fmla="*/ 458 w 673"/>
                <a:gd name="T29" fmla="*/ 373 h 946"/>
                <a:gd name="T30" fmla="*/ 402 w 673"/>
                <a:gd name="T31" fmla="*/ 345 h 946"/>
                <a:gd name="T32" fmla="*/ 487 w 673"/>
                <a:gd name="T33" fmla="*/ 233 h 946"/>
                <a:gd name="T34" fmla="*/ 498 w 673"/>
                <a:gd name="T35" fmla="*/ 239 h 946"/>
                <a:gd name="T36" fmla="*/ 516 w 673"/>
                <a:gd name="T37" fmla="*/ 247 h 946"/>
                <a:gd name="T38" fmla="*/ 532 w 673"/>
                <a:gd name="T39" fmla="*/ 233 h 946"/>
                <a:gd name="T40" fmla="*/ 518 w 673"/>
                <a:gd name="T41" fmla="*/ 196 h 946"/>
                <a:gd name="T42" fmla="*/ 253 w 673"/>
                <a:gd name="T43" fmla="*/ 139 h 946"/>
                <a:gd name="T44" fmla="*/ 207 w 673"/>
                <a:gd name="T45" fmla="*/ 149 h 946"/>
                <a:gd name="T46" fmla="*/ 170 w 673"/>
                <a:gd name="T47" fmla="*/ 176 h 946"/>
                <a:gd name="T48" fmla="*/ 145 w 673"/>
                <a:gd name="T49" fmla="*/ 215 h 946"/>
                <a:gd name="T50" fmla="*/ 139 w 673"/>
                <a:gd name="T51" fmla="*/ 261 h 946"/>
                <a:gd name="T52" fmla="*/ 182 w 673"/>
                <a:gd name="T53" fmla="*/ 295 h 946"/>
                <a:gd name="T54" fmla="*/ 249 w 673"/>
                <a:gd name="T55" fmla="*/ 273 h 946"/>
                <a:gd name="T56" fmla="*/ 297 w 673"/>
                <a:gd name="T57" fmla="*/ 249 h 946"/>
                <a:gd name="T58" fmla="*/ 328 w 673"/>
                <a:gd name="T59" fmla="*/ 224 h 946"/>
                <a:gd name="T60" fmla="*/ 346 w 673"/>
                <a:gd name="T61" fmla="*/ 206 h 946"/>
                <a:gd name="T62" fmla="*/ 373 w 673"/>
                <a:gd name="T63" fmla="*/ 139 h 946"/>
                <a:gd name="T64" fmla="*/ 253 w 673"/>
                <a:gd name="T65" fmla="*/ 0 h 946"/>
                <a:gd name="T66" fmla="*/ 456 w 673"/>
                <a:gd name="T67" fmla="*/ 2 h 946"/>
                <a:gd name="T68" fmla="*/ 521 w 673"/>
                <a:gd name="T69" fmla="*/ 21 h 946"/>
                <a:gd name="T70" fmla="*/ 580 w 673"/>
                <a:gd name="T71" fmla="*/ 56 h 946"/>
                <a:gd name="T72" fmla="*/ 628 w 673"/>
                <a:gd name="T73" fmla="*/ 107 h 946"/>
                <a:gd name="T74" fmla="*/ 659 w 673"/>
                <a:gd name="T75" fmla="*/ 168 h 946"/>
                <a:gd name="T76" fmla="*/ 673 w 673"/>
                <a:gd name="T77" fmla="*/ 235 h 946"/>
                <a:gd name="T78" fmla="*/ 668 w 673"/>
                <a:gd name="T79" fmla="*/ 347 h 946"/>
                <a:gd name="T80" fmla="*/ 643 w 673"/>
                <a:gd name="T81" fmla="*/ 692 h 946"/>
                <a:gd name="T82" fmla="*/ 619 w 673"/>
                <a:gd name="T83" fmla="*/ 767 h 946"/>
                <a:gd name="T84" fmla="*/ 578 w 673"/>
                <a:gd name="T85" fmla="*/ 832 h 946"/>
                <a:gd name="T86" fmla="*/ 520 w 673"/>
                <a:gd name="T87" fmla="*/ 885 h 946"/>
                <a:gd name="T88" fmla="*/ 451 w 673"/>
                <a:gd name="T89" fmla="*/ 924 h 946"/>
                <a:gd name="T90" fmla="*/ 375 w 673"/>
                <a:gd name="T91" fmla="*/ 943 h 946"/>
                <a:gd name="T92" fmla="*/ 298 w 673"/>
                <a:gd name="T93" fmla="*/ 943 h 946"/>
                <a:gd name="T94" fmla="*/ 222 w 673"/>
                <a:gd name="T95" fmla="*/ 924 h 946"/>
                <a:gd name="T96" fmla="*/ 153 w 673"/>
                <a:gd name="T97" fmla="*/ 885 h 946"/>
                <a:gd name="T98" fmla="*/ 95 w 673"/>
                <a:gd name="T99" fmla="*/ 832 h 946"/>
                <a:gd name="T100" fmla="*/ 54 w 673"/>
                <a:gd name="T101" fmla="*/ 767 h 946"/>
                <a:gd name="T102" fmla="*/ 30 w 673"/>
                <a:gd name="T103" fmla="*/ 692 h 946"/>
                <a:gd name="T104" fmla="*/ 7 w 673"/>
                <a:gd name="T105" fmla="*/ 385 h 946"/>
                <a:gd name="T106" fmla="*/ 0 w 673"/>
                <a:gd name="T107" fmla="*/ 235 h 946"/>
                <a:gd name="T108" fmla="*/ 14 w 673"/>
                <a:gd name="T109" fmla="*/ 168 h 946"/>
                <a:gd name="T110" fmla="*/ 45 w 673"/>
                <a:gd name="T111" fmla="*/ 107 h 946"/>
                <a:gd name="T112" fmla="*/ 93 w 673"/>
                <a:gd name="T113" fmla="*/ 56 h 946"/>
                <a:gd name="T114" fmla="*/ 152 w 673"/>
                <a:gd name="T115" fmla="*/ 21 h 946"/>
                <a:gd name="T116" fmla="*/ 217 w 673"/>
                <a:gd name="T117" fmla="*/ 2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3" h="946">
                  <a:moveTo>
                    <a:pt x="402" y="345"/>
                  </a:moveTo>
                  <a:lnTo>
                    <a:pt x="380" y="361"/>
                  </a:lnTo>
                  <a:lnTo>
                    <a:pt x="352" y="378"/>
                  </a:lnTo>
                  <a:lnTo>
                    <a:pt x="322" y="394"/>
                  </a:lnTo>
                  <a:lnTo>
                    <a:pt x="285" y="410"/>
                  </a:lnTo>
                  <a:lnTo>
                    <a:pt x="246" y="422"/>
                  </a:lnTo>
                  <a:lnTo>
                    <a:pt x="200" y="434"/>
                  </a:lnTo>
                  <a:lnTo>
                    <a:pt x="150" y="442"/>
                  </a:lnTo>
                  <a:lnTo>
                    <a:pt x="164" y="645"/>
                  </a:lnTo>
                  <a:lnTo>
                    <a:pt x="169" y="673"/>
                  </a:lnTo>
                  <a:lnTo>
                    <a:pt x="177" y="701"/>
                  </a:lnTo>
                  <a:lnTo>
                    <a:pt x="191" y="725"/>
                  </a:lnTo>
                  <a:lnTo>
                    <a:pt x="208" y="749"/>
                  </a:lnTo>
                  <a:lnTo>
                    <a:pt x="229" y="768"/>
                  </a:lnTo>
                  <a:lnTo>
                    <a:pt x="254" y="785"/>
                  </a:lnTo>
                  <a:lnTo>
                    <a:pt x="280" y="797"/>
                  </a:lnTo>
                  <a:lnTo>
                    <a:pt x="308" y="804"/>
                  </a:lnTo>
                  <a:lnTo>
                    <a:pt x="336" y="806"/>
                  </a:lnTo>
                  <a:lnTo>
                    <a:pt x="365" y="804"/>
                  </a:lnTo>
                  <a:lnTo>
                    <a:pt x="393" y="797"/>
                  </a:lnTo>
                  <a:lnTo>
                    <a:pt x="419" y="785"/>
                  </a:lnTo>
                  <a:lnTo>
                    <a:pt x="444" y="768"/>
                  </a:lnTo>
                  <a:lnTo>
                    <a:pt x="465" y="749"/>
                  </a:lnTo>
                  <a:lnTo>
                    <a:pt x="482" y="725"/>
                  </a:lnTo>
                  <a:lnTo>
                    <a:pt x="496" y="701"/>
                  </a:lnTo>
                  <a:lnTo>
                    <a:pt x="504" y="673"/>
                  </a:lnTo>
                  <a:lnTo>
                    <a:pt x="509" y="645"/>
                  </a:lnTo>
                  <a:lnTo>
                    <a:pt x="526" y="396"/>
                  </a:lnTo>
                  <a:lnTo>
                    <a:pt x="488" y="385"/>
                  </a:lnTo>
                  <a:lnTo>
                    <a:pt x="458" y="373"/>
                  </a:lnTo>
                  <a:lnTo>
                    <a:pt x="434" y="363"/>
                  </a:lnTo>
                  <a:lnTo>
                    <a:pt x="402" y="345"/>
                  </a:lnTo>
                  <a:close/>
                  <a:moveTo>
                    <a:pt x="508" y="180"/>
                  </a:moveTo>
                  <a:lnTo>
                    <a:pt x="487" y="233"/>
                  </a:lnTo>
                  <a:lnTo>
                    <a:pt x="492" y="236"/>
                  </a:lnTo>
                  <a:lnTo>
                    <a:pt x="498" y="239"/>
                  </a:lnTo>
                  <a:lnTo>
                    <a:pt x="504" y="243"/>
                  </a:lnTo>
                  <a:lnTo>
                    <a:pt x="516" y="247"/>
                  </a:lnTo>
                  <a:lnTo>
                    <a:pt x="534" y="253"/>
                  </a:lnTo>
                  <a:lnTo>
                    <a:pt x="532" y="233"/>
                  </a:lnTo>
                  <a:lnTo>
                    <a:pt x="527" y="214"/>
                  </a:lnTo>
                  <a:lnTo>
                    <a:pt x="518" y="196"/>
                  </a:lnTo>
                  <a:lnTo>
                    <a:pt x="508" y="180"/>
                  </a:lnTo>
                  <a:close/>
                  <a:moveTo>
                    <a:pt x="253" y="139"/>
                  </a:moveTo>
                  <a:lnTo>
                    <a:pt x="229" y="143"/>
                  </a:lnTo>
                  <a:lnTo>
                    <a:pt x="207" y="149"/>
                  </a:lnTo>
                  <a:lnTo>
                    <a:pt x="187" y="161"/>
                  </a:lnTo>
                  <a:lnTo>
                    <a:pt x="170" y="176"/>
                  </a:lnTo>
                  <a:lnTo>
                    <a:pt x="155" y="195"/>
                  </a:lnTo>
                  <a:lnTo>
                    <a:pt x="145" y="215"/>
                  </a:lnTo>
                  <a:lnTo>
                    <a:pt x="140" y="237"/>
                  </a:lnTo>
                  <a:lnTo>
                    <a:pt x="139" y="261"/>
                  </a:lnTo>
                  <a:lnTo>
                    <a:pt x="142" y="303"/>
                  </a:lnTo>
                  <a:lnTo>
                    <a:pt x="182" y="295"/>
                  </a:lnTo>
                  <a:lnTo>
                    <a:pt x="218" y="285"/>
                  </a:lnTo>
                  <a:lnTo>
                    <a:pt x="249" y="273"/>
                  </a:lnTo>
                  <a:lnTo>
                    <a:pt x="275" y="261"/>
                  </a:lnTo>
                  <a:lnTo>
                    <a:pt x="297" y="249"/>
                  </a:lnTo>
                  <a:lnTo>
                    <a:pt x="314" y="236"/>
                  </a:lnTo>
                  <a:lnTo>
                    <a:pt x="328" y="224"/>
                  </a:lnTo>
                  <a:lnTo>
                    <a:pt x="339" y="214"/>
                  </a:lnTo>
                  <a:lnTo>
                    <a:pt x="346" y="206"/>
                  </a:lnTo>
                  <a:lnTo>
                    <a:pt x="350" y="200"/>
                  </a:lnTo>
                  <a:lnTo>
                    <a:pt x="373" y="139"/>
                  </a:lnTo>
                  <a:lnTo>
                    <a:pt x="253" y="139"/>
                  </a:lnTo>
                  <a:close/>
                  <a:moveTo>
                    <a:pt x="253" y="0"/>
                  </a:moveTo>
                  <a:lnTo>
                    <a:pt x="420" y="0"/>
                  </a:lnTo>
                  <a:lnTo>
                    <a:pt x="456" y="2"/>
                  </a:lnTo>
                  <a:lnTo>
                    <a:pt x="490" y="10"/>
                  </a:lnTo>
                  <a:lnTo>
                    <a:pt x="521" y="21"/>
                  </a:lnTo>
                  <a:lnTo>
                    <a:pt x="552" y="37"/>
                  </a:lnTo>
                  <a:lnTo>
                    <a:pt x="580" y="56"/>
                  </a:lnTo>
                  <a:lnTo>
                    <a:pt x="605" y="80"/>
                  </a:lnTo>
                  <a:lnTo>
                    <a:pt x="628" y="107"/>
                  </a:lnTo>
                  <a:lnTo>
                    <a:pt x="645" y="136"/>
                  </a:lnTo>
                  <a:lnTo>
                    <a:pt x="659" y="168"/>
                  </a:lnTo>
                  <a:lnTo>
                    <a:pt x="668" y="201"/>
                  </a:lnTo>
                  <a:lnTo>
                    <a:pt x="673" y="235"/>
                  </a:lnTo>
                  <a:lnTo>
                    <a:pt x="673" y="270"/>
                  </a:lnTo>
                  <a:lnTo>
                    <a:pt x="668" y="347"/>
                  </a:lnTo>
                  <a:lnTo>
                    <a:pt x="648" y="653"/>
                  </a:lnTo>
                  <a:lnTo>
                    <a:pt x="643" y="692"/>
                  </a:lnTo>
                  <a:lnTo>
                    <a:pt x="633" y="731"/>
                  </a:lnTo>
                  <a:lnTo>
                    <a:pt x="619" y="767"/>
                  </a:lnTo>
                  <a:lnTo>
                    <a:pt x="600" y="801"/>
                  </a:lnTo>
                  <a:lnTo>
                    <a:pt x="578" y="832"/>
                  </a:lnTo>
                  <a:lnTo>
                    <a:pt x="551" y="860"/>
                  </a:lnTo>
                  <a:lnTo>
                    <a:pt x="520" y="885"/>
                  </a:lnTo>
                  <a:lnTo>
                    <a:pt x="487" y="907"/>
                  </a:lnTo>
                  <a:lnTo>
                    <a:pt x="451" y="924"/>
                  </a:lnTo>
                  <a:lnTo>
                    <a:pt x="413" y="936"/>
                  </a:lnTo>
                  <a:lnTo>
                    <a:pt x="375" y="943"/>
                  </a:lnTo>
                  <a:lnTo>
                    <a:pt x="335" y="946"/>
                  </a:lnTo>
                  <a:lnTo>
                    <a:pt x="298" y="943"/>
                  </a:lnTo>
                  <a:lnTo>
                    <a:pt x="260" y="936"/>
                  </a:lnTo>
                  <a:lnTo>
                    <a:pt x="222" y="924"/>
                  </a:lnTo>
                  <a:lnTo>
                    <a:pt x="186" y="907"/>
                  </a:lnTo>
                  <a:lnTo>
                    <a:pt x="153" y="885"/>
                  </a:lnTo>
                  <a:lnTo>
                    <a:pt x="122" y="860"/>
                  </a:lnTo>
                  <a:lnTo>
                    <a:pt x="95" y="832"/>
                  </a:lnTo>
                  <a:lnTo>
                    <a:pt x="73" y="801"/>
                  </a:lnTo>
                  <a:lnTo>
                    <a:pt x="54" y="767"/>
                  </a:lnTo>
                  <a:lnTo>
                    <a:pt x="40" y="731"/>
                  </a:lnTo>
                  <a:lnTo>
                    <a:pt x="30" y="692"/>
                  </a:lnTo>
                  <a:lnTo>
                    <a:pt x="25" y="653"/>
                  </a:lnTo>
                  <a:lnTo>
                    <a:pt x="7" y="385"/>
                  </a:lnTo>
                  <a:lnTo>
                    <a:pt x="0" y="270"/>
                  </a:lnTo>
                  <a:lnTo>
                    <a:pt x="0" y="235"/>
                  </a:lnTo>
                  <a:lnTo>
                    <a:pt x="5" y="201"/>
                  </a:lnTo>
                  <a:lnTo>
                    <a:pt x="14" y="168"/>
                  </a:lnTo>
                  <a:lnTo>
                    <a:pt x="28" y="136"/>
                  </a:lnTo>
                  <a:lnTo>
                    <a:pt x="45" y="107"/>
                  </a:lnTo>
                  <a:lnTo>
                    <a:pt x="68" y="80"/>
                  </a:lnTo>
                  <a:lnTo>
                    <a:pt x="93" y="56"/>
                  </a:lnTo>
                  <a:lnTo>
                    <a:pt x="121" y="37"/>
                  </a:lnTo>
                  <a:lnTo>
                    <a:pt x="152" y="21"/>
                  </a:lnTo>
                  <a:lnTo>
                    <a:pt x="183" y="10"/>
                  </a:lnTo>
                  <a:lnTo>
                    <a:pt x="217" y="2"/>
                  </a:lnTo>
                  <a:lnTo>
                    <a:pt x="2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2" name="Freeform 446">
              <a:extLst>
                <a:ext uri="{FF2B5EF4-FFF2-40B4-BE49-F238E27FC236}">
                  <a16:creationId xmlns:a16="http://schemas.microsoft.com/office/drawing/2014/main" id="{62E4F288-5BF6-45F9-8860-7303B3E59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8951" y="4530725"/>
              <a:ext cx="234950" cy="98425"/>
            </a:xfrm>
            <a:custGeom>
              <a:avLst/>
              <a:gdLst>
                <a:gd name="T0" fmla="*/ 434 w 1479"/>
                <a:gd name="T1" fmla="*/ 141 h 622"/>
                <a:gd name="T2" fmla="*/ 360 w 1479"/>
                <a:gd name="T3" fmla="*/ 156 h 622"/>
                <a:gd name="T4" fmla="*/ 281 w 1479"/>
                <a:gd name="T5" fmla="*/ 195 h 622"/>
                <a:gd name="T6" fmla="*/ 215 w 1479"/>
                <a:gd name="T7" fmla="*/ 253 h 622"/>
                <a:gd name="T8" fmla="*/ 168 w 1479"/>
                <a:gd name="T9" fmla="*/ 326 h 622"/>
                <a:gd name="T10" fmla="*/ 140 w 1479"/>
                <a:gd name="T11" fmla="*/ 410 h 622"/>
                <a:gd name="T12" fmla="*/ 142 w 1479"/>
                <a:gd name="T13" fmla="*/ 442 h 622"/>
                <a:gd name="T14" fmla="*/ 153 w 1479"/>
                <a:gd name="T15" fmla="*/ 460 h 622"/>
                <a:gd name="T16" fmla="*/ 166 w 1479"/>
                <a:gd name="T17" fmla="*/ 472 h 622"/>
                <a:gd name="T18" fmla="*/ 187 w 1479"/>
                <a:gd name="T19" fmla="*/ 481 h 622"/>
                <a:gd name="T20" fmla="*/ 1278 w 1479"/>
                <a:gd name="T21" fmla="*/ 482 h 622"/>
                <a:gd name="T22" fmla="*/ 1304 w 1479"/>
                <a:gd name="T23" fmla="*/ 477 h 622"/>
                <a:gd name="T24" fmla="*/ 1321 w 1479"/>
                <a:gd name="T25" fmla="*/ 466 h 622"/>
                <a:gd name="T26" fmla="*/ 1331 w 1479"/>
                <a:gd name="T27" fmla="*/ 453 h 622"/>
                <a:gd name="T28" fmla="*/ 1340 w 1479"/>
                <a:gd name="T29" fmla="*/ 427 h 622"/>
                <a:gd name="T30" fmla="*/ 1328 w 1479"/>
                <a:gd name="T31" fmla="*/ 366 h 622"/>
                <a:gd name="T32" fmla="*/ 1290 w 1479"/>
                <a:gd name="T33" fmla="*/ 288 h 622"/>
                <a:gd name="T34" fmla="*/ 1233 w 1479"/>
                <a:gd name="T35" fmla="*/ 222 h 622"/>
                <a:gd name="T36" fmla="*/ 1159 w 1479"/>
                <a:gd name="T37" fmla="*/ 173 h 622"/>
                <a:gd name="T38" fmla="*/ 1075 w 1479"/>
                <a:gd name="T39" fmla="*/ 145 h 622"/>
                <a:gd name="T40" fmla="*/ 1014 w 1479"/>
                <a:gd name="T41" fmla="*/ 139 h 622"/>
                <a:gd name="T42" fmla="*/ 788 w 1479"/>
                <a:gd name="T43" fmla="*/ 309 h 622"/>
                <a:gd name="T44" fmla="*/ 758 w 1479"/>
                <a:gd name="T45" fmla="*/ 327 h 622"/>
                <a:gd name="T46" fmla="*/ 721 w 1479"/>
                <a:gd name="T47" fmla="*/ 327 h 622"/>
                <a:gd name="T48" fmla="*/ 691 w 1479"/>
                <a:gd name="T49" fmla="*/ 309 h 622"/>
                <a:gd name="T50" fmla="*/ 465 w 1479"/>
                <a:gd name="T51" fmla="*/ 139 h 622"/>
                <a:gd name="T52" fmla="*/ 549 w 1479"/>
                <a:gd name="T53" fmla="*/ 0 h 622"/>
                <a:gd name="T54" fmla="*/ 583 w 1479"/>
                <a:gd name="T55" fmla="*/ 9 h 622"/>
                <a:gd name="T56" fmla="*/ 739 w 1479"/>
                <a:gd name="T57" fmla="*/ 161 h 622"/>
                <a:gd name="T58" fmla="*/ 896 w 1479"/>
                <a:gd name="T59" fmla="*/ 9 h 622"/>
                <a:gd name="T60" fmla="*/ 930 w 1479"/>
                <a:gd name="T61" fmla="*/ 0 h 622"/>
                <a:gd name="T62" fmla="*/ 1058 w 1479"/>
                <a:gd name="T63" fmla="*/ 2 h 622"/>
                <a:gd name="T64" fmla="*/ 1152 w 1479"/>
                <a:gd name="T65" fmla="*/ 20 h 622"/>
                <a:gd name="T66" fmla="*/ 1246 w 1479"/>
                <a:gd name="T67" fmla="*/ 61 h 622"/>
                <a:gd name="T68" fmla="*/ 1328 w 1479"/>
                <a:gd name="T69" fmla="*/ 121 h 622"/>
                <a:gd name="T70" fmla="*/ 1396 w 1479"/>
                <a:gd name="T71" fmla="*/ 197 h 622"/>
                <a:gd name="T72" fmla="*/ 1446 w 1479"/>
                <a:gd name="T73" fmla="*/ 286 h 622"/>
                <a:gd name="T74" fmla="*/ 1476 w 1479"/>
                <a:gd name="T75" fmla="*/ 386 h 622"/>
                <a:gd name="T76" fmla="*/ 1478 w 1479"/>
                <a:gd name="T77" fmla="*/ 444 h 622"/>
                <a:gd name="T78" fmla="*/ 1463 w 1479"/>
                <a:gd name="T79" fmla="*/ 500 h 622"/>
                <a:gd name="T80" fmla="*/ 1432 w 1479"/>
                <a:gd name="T81" fmla="*/ 550 h 622"/>
                <a:gd name="T82" fmla="*/ 1389 w 1479"/>
                <a:gd name="T83" fmla="*/ 589 h 622"/>
                <a:gd name="T84" fmla="*/ 1337 w 1479"/>
                <a:gd name="T85" fmla="*/ 613 h 622"/>
                <a:gd name="T86" fmla="*/ 1278 w 1479"/>
                <a:gd name="T87" fmla="*/ 622 h 622"/>
                <a:gd name="T88" fmla="*/ 171 w 1479"/>
                <a:gd name="T89" fmla="*/ 620 h 622"/>
                <a:gd name="T90" fmla="*/ 116 w 1479"/>
                <a:gd name="T91" fmla="*/ 604 h 622"/>
                <a:gd name="T92" fmla="*/ 67 w 1479"/>
                <a:gd name="T93" fmla="*/ 572 h 622"/>
                <a:gd name="T94" fmla="*/ 28 w 1479"/>
                <a:gd name="T95" fmla="*/ 526 h 622"/>
                <a:gd name="T96" fmla="*/ 6 w 1479"/>
                <a:gd name="T97" fmla="*/ 473 h 622"/>
                <a:gd name="T98" fmla="*/ 0 w 1479"/>
                <a:gd name="T99" fmla="*/ 415 h 622"/>
                <a:gd name="T100" fmla="*/ 15 w 1479"/>
                <a:gd name="T101" fmla="*/ 335 h 622"/>
                <a:gd name="T102" fmla="*/ 55 w 1479"/>
                <a:gd name="T103" fmla="*/ 240 h 622"/>
                <a:gd name="T104" fmla="*/ 115 w 1479"/>
                <a:gd name="T105" fmla="*/ 157 h 622"/>
                <a:gd name="T106" fmla="*/ 190 w 1479"/>
                <a:gd name="T107" fmla="*/ 89 h 622"/>
                <a:gd name="T108" fmla="*/ 278 w 1479"/>
                <a:gd name="T109" fmla="*/ 38 h 622"/>
                <a:gd name="T110" fmla="*/ 378 w 1479"/>
                <a:gd name="T111" fmla="*/ 8 h 622"/>
                <a:gd name="T112" fmla="*/ 465 w 1479"/>
                <a:gd name="T113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79" h="622">
                  <a:moveTo>
                    <a:pt x="465" y="139"/>
                  </a:moveTo>
                  <a:lnTo>
                    <a:pt x="434" y="141"/>
                  </a:lnTo>
                  <a:lnTo>
                    <a:pt x="404" y="145"/>
                  </a:lnTo>
                  <a:lnTo>
                    <a:pt x="360" y="156"/>
                  </a:lnTo>
                  <a:lnTo>
                    <a:pt x="320" y="173"/>
                  </a:lnTo>
                  <a:lnTo>
                    <a:pt x="281" y="195"/>
                  </a:lnTo>
                  <a:lnTo>
                    <a:pt x="246" y="222"/>
                  </a:lnTo>
                  <a:lnTo>
                    <a:pt x="215" y="253"/>
                  </a:lnTo>
                  <a:lnTo>
                    <a:pt x="189" y="288"/>
                  </a:lnTo>
                  <a:lnTo>
                    <a:pt x="168" y="326"/>
                  </a:lnTo>
                  <a:lnTo>
                    <a:pt x="151" y="366"/>
                  </a:lnTo>
                  <a:lnTo>
                    <a:pt x="140" y="410"/>
                  </a:lnTo>
                  <a:lnTo>
                    <a:pt x="139" y="427"/>
                  </a:lnTo>
                  <a:lnTo>
                    <a:pt x="142" y="442"/>
                  </a:lnTo>
                  <a:lnTo>
                    <a:pt x="147" y="453"/>
                  </a:lnTo>
                  <a:lnTo>
                    <a:pt x="153" y="460"/>
                  </a:lnTo>
                  <a:lnTo>
                    <a:pt x="158" y="466"/>
                  </a:lnTo>
                  <a:lnTo>
                    <a:pt x="166" y="472"/>
                  </a:lnTo>
                  <a:lnTo>
                    <a:pt x="175" y="477"/>
                  </a:lnTo>
                  <a:lnTo>
                    <a:pt x="187" y="481"/>
                  </a:lnTo>
                  <a:lnTo>
                    <a:pt x="201" y="482"/>
                  </a:lnTo>
                  <a:lnTo>
                    <a:pt x="1278" y="482"/>
                  </a:lnTo>
                  <a:lnTo>
                    <a:pt x="1292" y="481"/>
                  </a:lnTo>
                  <a:lnTo>
                    <a:pt x="1304" y="477"/>
                  </a:lnTo>
                  <a:lnTo>
                    <a:pt x="1313" y="472"/>
                  </a:lnTo>
                  <a:lnTo>
                    <a:pt x="1321" y="466"/>
                  </a:lnTo>
                  <a:lnTo>
                    <a:pt x="1326" y="460"/>
                  </a:lnTo>
                  <a:lnTo>
                    <a:pt x="1331" y="453"/>
                  </a:lnTo>
                  <a:lnTo>
                    <a:pt x="1337" y="442"/>
                  </a:lnTo>
                  <a:lnTo>
                    <a:pt x="1340" y="427"/>
                  </a:lnTo>
                  <a:lnTo>
                    <a:pt x="1339" y="410"/>
                  </a:lnTo>
                  <a:lnTo>
                    <a:pt x="1328" y="366"/>
                  </a:lnTo>
                  <a:lnTo>
                    <a:pt x="1311" y="326"/>
                  </a:lnTo>
                  <a:lnTo>
                    <a:pt x="1290" y="288"/>
                  </a:lnTo>
                  <a:lnTo>
                    <a:pt x="1263" y="253"/>
                  </a:lnTo>
                  <a:lnTo>
                    <a:pt x="1233" y="222"/>
                  </a:lnTo>
                  <a:lnTo>
                    <a:pt x="1198" y="195"/>
                  </a:lnTo>
                  <a:lnTo>
                    <a:pt x="1159" y="173"/>
                  </a:lnTo>
                  <a:lnTo>
                    <a:pt x="1119" y="156"/>
                  </a:lnTo>
                  <a:lnTo>
                    <a:pt x="1075" y="145"/>
                  </a:lnTo>
                  <a:lnTo>
                    <a:pt x="1045" y="141"/>
                  </a:lnTo>
                  <a:lnTo>
                    <a:pt x="1014" y="139"/>
                  </a:lnTo>
                  <a:lnTo>
                    <a:pt x="959" y="139"/>
                  </a:lnTo>
                  <a:lnTo>
                    <a:pt x="788" y="309"/>
                  </a:lnTo>
                  <a:lnTo>
                    <a:pt x="775" y="321"/>
                  </a:lnTo>
                  <a:lnTo>
                    <a:pt x="758" y="327"/>
                  </a:lnTo>
                  <a:lnTo>
                    <a:pt x="739" y="330"/>
                  </a:lnTo>
                  <a:lnTo>
                    <a:pt x="721" y="327"/>
                  </a:lnTo>
                  <a:lnTo>
                    <a:pt x="704" y="321"/>
                  </a:lnTo>
                  <a:lnTo>
                    <a:pt x="691" y="309"/>
                  </a:lnTo>
                  <a:lnTo>
                    <a:pt x="519" y="139"/>
                  </a:lnTo>
                  <a:lnTo>
                    <a:pt x="465" y="139"/>
                  </a:lnTo>
                  <a:close/>
                  <a:moveTo>
                    <a:pt x="465" y="0"/>
                  </a:moveTo>
                  <a:lnTo>
                    <a:pt x="549" y="0"/>
                  </a:lnTo>
                  <a:lnTo>
                    <a:pt x="567" y="2"/>
                  </a:lnTo>
                  <a:lnTo>
                    <a:pt x="583" y="9"/>
                  </a:lnTo>
                  <a:lnTo>
                    <a:pt x="598" y="20"/>
                  </a:lnTo>
                  <a:lnTo>
                    <a:pt x="739" y="161"/>
                  </a:lnTo>
                  <a:lnTo>
                    <a:pt x="881" y="20"/>
                  </a:lnTo>
                  <a:lnTo>
                    <a:pt x="896" y="9"/>
                  </a:lnTo>
                  <a:lnTo>
                    <a:pt x="912" y="2"/>
                  </a:lnTo>
                  <a:lnTo>
                    <a:pt x="930" y="0"/>
                  </a:lnTo>
                  <a:lnTo>
                    <a:pt x="1014" y="0"/>
                  </a:lnTo>
                  <a:lnTo>
                    <a:pt x="1058" y="2"/>
                  </a:lnTo>
                  <a:lnTo>
                    <a:pt x="1101" y="8"/>
                  </a:lnTo>
                  <a:lnTo>
                    <a:pt x="1152" y="20"/>
                  </a:lnTo>
                  <a:lnTo>
                    <a:pt x="1201" y="38"/>
                  </a:lnTo>
                  <a:lnTo>
                    <a:pt x="1246" y="61"/>
                  </a:lnTo>
                  <a:lnTo>
                    <a:pt x="1289" y="89"/>
                  </a:lnTo>
                  <a:lnTo>
                    <a:pt x="1328" y="121"/>
                  </a:lnTo>
                  <a:lnTo>
                    <a:pt x="1364" y="157"/>
                  </a:lnTo>
                  <a:lnTo>
                    <a:pt x="1396" y="197"/>
                  </a:lnTo>
                  <a:lnTo>
                    <a:pt x="1424" y="240"/>
                  </a:lnTo>
                  <a:lnTo>
                    <a:pt x="1446" y="286"/>
                  </a:lnTo>
                  <a:lnTo>
                    <a:pt x="1464" y="335"/>
                  </a:lnTo>
                  <a:lnTo>
                    <a:pt x="1476" y="386"/>
                  </a:lnTo>
                  <a:lnTo>
                    <a:pt x="1479" y="415"/>
                  </a:lnTo>
                  <a:lnTo>
                    <a:pt x="1478" y="444"/>
                  </a:lnTo>
                  <a:lnTo>
                    <a:pt x="1473" y="473"/>
                  </a:lnTo>
                  <a:lnTo>
                    <a:pt x="1463" y="500"/>
                  </a:lnTo>
                  <a:lnTo>
                    <a:pt x="1451" y="526"/>
                  </a:lnTo>
                  <a:lnTo>
                    <a:pt x="1432" y="550"/>
                  </a:lnTo>
                  <a:lnTo>
                    <a:pt x="1412" y="572"/>
                  </a:lnTo>
                  <a:lnTo>
                    <a:pt x="1389" y="589"/>
                  </a:lnTo>
                  <a:lnTo>
                    <a:pt x="1363" y="604"/>
                  </a:lnTo>
                  <a:lnTo>
                    <a:pt x="1337" y="613"/>
                  </a:lnTo>
                  <a:lnTo>
                    <a:pt x="1308" y="620"/>
                  </a:lnTo>
                  <a:lnTo>
                    <a:pt x="1278" y="622"/>
                  </a:lnTo>
                  <a:lnTo>
                    <a:pt x="201" y="622"/>
                  </a:lnTo>
                  <a:lnTo>
                    <a:pt x="171" y="620"/>
                  </a:lnTo>
                  <a:lnTo>
                    <a:pt x="142" y="613"/>
                  </a:lnTo>
                  <a:lnTo>
                    <a:pt x="116" y="604"/>
                  </a:lnTo>
                  <a:lnTo>
                    <a:pt x="90" y="589"/>
                  </a:lnTo>
                  <a:lnTo>
                    <a:pt x="67" y="572"/>
                  </a:lnTo>
                  <a:lnTo>
                    <a:pt x="46" y="550"/>
                  </a:lnTo>
                  <a:lnTo>
                    <a:pt x="28" y="526"/>
                  </a:lnTo>
                  <a:lnTo>
                    <a:pt x="16" y="500"/>
                  </a:lnTo>
                  <a:lnTo>
                    <a:pt x="6" y="473"/>
                  </a:lnTo>
                  <a:lnTo>
                    <a:pt x="1" y="444"/>
                  </a:lnTo>
                  <a:lnTo>
                    <a:pt x="0" y="415"/>
                  </a:lnTo>
                  <a:lnTo>
                    <a:pt x="3" y="386"/>
                  </a:lnTo>
                  <a:lnTo>
                    <a:pt x="15" y="335"/>
                  </a:lnTo>
                  <a:lnTo>
                    <a:pt x="33" y="286"/>
                  </a:lnTo>
                  <a:lnTo>
                    <a:pt x="55" y="240"/>
                  </a:lnTo>
                  <a:lnTo>
                    <a:pt x="83" y="197"/>
                  </a:lnTo>
                  <a:lnTo>
                    <a:pt x="115" y="157"/>
                  </a:lnTo>
                  <a:lnTo>
                    <a:pt x="151" y="121"/>
                  </a:lnTo>
                  <a:lnTo>
                    <a:pt x="190" y="89"/>
                  </a:lnTo>
                  <a:lnTo>
                    <a:pt x="232" y="61"/>
                  </a:lnTo>
                  <a:lnTo>
                    <a:pt x="278" y="38"/>
                  </a:lnTo>
                  <a:lnTo>
                    <a:pt x="327" y="20"/>
                  </a:lnTo>
                  <a:lnTo>
                    <a:pt x="378" y="8"/>
                  </a:lnTo>
                  <a:lnTo>
                    <a:pt x="421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3" name="Freeform 447">
              <a:extLst>
                <a:ext uri="{FF2B5EF4-FFF2-40B4-BE49-F238E27FC236}">
                  <a16:creationId xmlns:a16="http://schemas.microsoft.com/office/drawing/2014/main" id="{E48F786D-8E91-4459-86A1-BF1DA4141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7551" y="4419600"/>
              <a:ext cx="46038" cy="103188"/>
            </a:xfrm>
            <a:custGeom>
              <a:avLst/>
              <a:gdLst>
                <a:gd name="T0" fmla="*/ 66 w 292"/>
                <a:gd name="T1" fmla="*/ 0 h 648"/>
                <a:gd name="T2" fmla="*/ 84 w 292"/>
                <a:gd name="T3" fmla="*/ 1 h 648"/>
                <a:gd name="T4" fmla="*/ 101 w 292"/>
                <a:gd name="T5" fmla="*/ 6 h 648"/>
                <a:gd name="T6" fmla="*/ 116 w 292"/>
                <a:gd name="T7" fmla="*/ 17 h 648"/>
                <a:gd name="T8" fmla="*/ 127 w 292"/>
                <a:gd name="T9" fmla="*/ 30 h 648"/>
                <a:gd name="T10" fmla="*/ 166 w 292"/>
                <a:gd name="T11" fmla="*/ 93 h 648"/>
                <a:gd name="T12" fmla="*/ 199 w 292"/>
                <a:gd name="T13" fmla="*/ 157 h 648"/>
                <a:gd name="T14" fmla="*/ 227 w 292"/>
                <a:gd name="T15" fmla="*/ 224 h 648"/>
                <a:gd name="T16" fmla="*/ 251 w 292"/>
                <a:gd name="T17" fmla="*/ 292 h 648"/>
                <a:gd name="T18" fmla="*/ 269 w 292"/>
                <a:gd name="T19" fmla="*/ 362 h 648"/>
                <a:gd name="T20" fmla="*/ 282 w 292"/>
                <a:gd name="T21" fmla="*/ 434 h 648"/>
                <a:gd name="T22" fmla="*/ 289 w 292"/>
                <a:gd name="T23" fmla="*/ 506 h 648"/>
                <a:gd name="T24" fmla="*/ 292 w 292"/>
                <a:gd name="T25" fmla="*/ 578 h 648"/>
                <a:gd name="T26" fmla="*/ 290 w 292"/>
                <a:gd name="T27" fmla="*/ 597 h 648"/>
                <a:gd name="T28" fmla="*/ 283 w 292"/>
                <a:gd name="T29" fmla="*/ 613 h 648"/>
                <a:gd name="T30" fmla="*/ 272 w 292"/>
                <a:gd name="T31" fmla="*/ 628 h 648"/>
                <a:gd name="T32" fmla="*/ 257 w 292"/>
                <a:gd name="T33" fmla="*/ 639 h 648"/>
                <a:gd name="T34" fmla="*/ 241 w 292"/>
                <a:gd name="T35" fmla="*/ 645 h 648"/>
                <a:gd name="T36" fmla="*/ 222 w 292"/>
                <a:gd name="T37" fmla="*/ 648 h 648"/>
                <a:gd name="T38" fmla="*/ 204 w 292"/>
                <a:gd name="T39" fmla="*/ 645 h 648"/>
                <a:gd name="T40" fmla="*/ 187 w 292"/>
                <a:gd name="T41" fmla="*/ 639 h 648"/>
                <a:gd name="T42" fmla="*/ 173 w 292"/>
                <a:gd name="T43" fmla="*/ 628 h 648"/>
                <a:gd name="T44" fmla="*/ 163 w 292"/>
                <a:gd name="T45" fmla="*/ 613 h 648"/>
                <a:gd name="T46" fmla="*/ 155 w 292"/>
                <a:gd name="T47" fmla="*/ 597 h 648"/>
                <a:gd name="T48" fmla="*/ 153 w 292"/>
                <a:gd name="T49" fmla="*/ 578 h 648"/>
                <a:gd name="T50" fmla="*/ 150 w 292"/>
                <a:gd name="T51" fmla="*/ 507 h 648"/>
                <a:gd name="T52" fmla="*/ 141 w 292"/>
                <a:gd name="T53" fmla="*/ 436 h 648"/>
                <a:gd name="T54" fmla="*/ 126 w 292"/>
                <a:gd name="T55" fmla="*/ 367 h 648"/>
                <a:gd name="T56" fmla="*/ 106 w 292"/>
                <a:gd name="T57" fmla="*/ 298 h 648"/>
                <a:gd name="T58" fmla="*/ 80 w 292"/>
                <a:gd name="T59" fmla="*/ 233 h 648"/>
                <a:gd name="T60" fmla="*/ 49 w 292"/>
                <a:gd name="T61" fmla="*/ 169 h 648"/>
                <a:gd name="T62" fmla="*/ 12 w 292"/>
                <a:gd name="T63" fmla="*/ 107 h 648"/>
                <a:gd name="T64" fmla="*/ 3 w 292"/>
                <a:gd name="T65" fmla="*/ 91 h 648"/>
                <a:gd name="T66" fmla="*/ 0 w 292"/>
                <a:gd name="T67" fmla="*/ 73 h 648"/>
                <a:gd name="T68" fmla="*/ 1 w 292"/>
                <a:gd name="T69" fmla="*/ 55 h 648"/>
                <a:gd name="T70" fmla="*/ 7 w 292"/>
                <a:gd name="T71" fmla="*/ 38 h 648"/>
                <a:gd name="T72" fmla="*/ 17 w 292"/>
                <a:gd name="T73" fmla="*/ 23 h 648"/>
                <a:gd name="T74" fmla="*/ 31 w 292"/>
                <a:gd name="T75" fmla="*/ 11 h 648"/>
                <a:gd name="T76" fmla="*/ 48 w 292"/>
                <a:gd name="T77" fmla="*/ 3 h 648"/>
                <a:gd name="T78" fmla="*/ 66 w 292"/>
                <a:gd name="T7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92" h="648">
                  <a:moveTo>
                    <a:pt x="66" y="0"/>
                  </a:moveTo>
                  <a:lnTo>
                    <a:pt x="84" y="1"/>
                  </a:lnTo>
                  <a:lnTo>
                    <a:pt x="101" y="6"/>
                  </a:lnTo>
                  <a:lnTo>
                    <a:pt x="116" y="17"/>
                  </a:lnTo>
                  <a:lnTo>
                    <a:pt x="127" y="30"/>
                  </a:lnTo>
                  <a:lnTo>
                    <a:pt x="166" y="93"/>
                  </a:lnTo>
                  <a:lnTo>
                    <a:pt x="199" y="157"/>
                  </a:lnTo>
                  <a:lnTo>
                    <a:pt x="227" y="224"/>
                  </a:lnTo>
                  <a:lnTo>
                    <a:pt x="251" y="292"/>
                  </a:lnTo>
                  <a:lnTo>
                    <a:pt x="269" y="362"/>
                  </a:lnTo>
                  <a:lnTo>
                    <a:pt x="282" y="434"/>
                  </a:lnTo>
                  <a:lnTo>
                    <a:pt x="289" y="506"/>
                  </a:lnTo>
                  <a:lnTo>
                    <a:pt x="292" y="578"/>
                  </a:lnTo>
                  <a:lnTo>
                    <a:pt x="290" y="597"/>
                  </a:lnTo>
                  <a:lnTo>
                    <a:pt x="283" y="613"/>
                  </a:lnTo>
                  <a:lnTo>
                    <a:pt x="272" y="628"/>
                  </a:lnTo>
                  <a:lnTo>
                    <a:pt x="257" y="639"/>
                  </a:lnTo>
                  <a:lnTo>
                    <a:pt x="241" y="645"/>
                  </a:lnTo>
                  <a:lnTo>
                    <a:pt x="222" y="648"/>
                  </a:lnTo>
                  <a:lnTo>
                    <a:pt x="204" y="645"/>
                  </a:lnTo>
                  <a:lnTo>
                    <a:pt x="187" y="639"/>
                  </a:lnTo>
                  <a:lnTo>
                    <a:pt x="173" y="628"/>
                  </a:lnTo>
                  <a:lnTo>
                    <a:pt x="163" y="613"/>
                  </a:lnTo>
                  <a:lnTo>
                    <a:pt x="155" y="597"/>
                  </a:lnTo>
                  <a:lnTo>
                    <a:pt x="153" y="578"/>
                  </a:lnTo>
                  <a:lnTo>
                    <a:pt x="150" y="507"/>
                  </a:lnTo>
                  <a:lnTo>
                    <a:pt x="141" y="436"/>
                  </a:lnTo>
                  <a:lnTo>
                    <a:pt x="126" y="367"/>
                  </a:lnTo>
                  <a:lnTo>
                    <a:pt x="106" y="298"/>
                  </a:lnTo>
                  <a:lnTo>
                    <a:pt x="80" y="233"/>
                  </a:lnTo>
                  <a:lnTo>
                    <a:pt x="49" y="169"/>
                  </a:lnTo>
                  <a:lnTo>
                    <a:pt x="12" y="107"/>
                  </a:lnTo>
                  <a:lnTo>
                    <a:pt x="3" y="91"/>
                  </a:lnTo>
                  <a:lnTo>
                    <a:pt x="0" y="73"/>
                  </a:lnTo>
                  <a:lnTo>
                    <a:pt x="1" y="55"/>
                  </a:lnTo>
                  <a:lnTo>
                    <a:pt x="7" y="38"/>
                  </a:lnTo>
                  <a:lnTo>
                    <a:pt x="17" y="23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4" name="Freeform 448">
              <a:extLst>
                <a:ext uri="{FF2B5EF4-FFF2-40B4-BE49-F238E27FC236}">
                  <a16:creationId xmlns:a16="http://schemas.microsoft.com/office/drawing/2014/main" id="{5FBB83AE-B66B-4DD1-A748-D4E40FB9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563" y="4387850"/>
              <a:ext cx="26988" cy="26988"/>
            </a:xfrm>
            <a:custGeom>
              <a:avLst/>
              <a:gdLst>
                <a:gd name="T0" fmla="*/ 63 w 171"/>
                <a:gd name="T1" fmla="*/ 0 h 167"/>
                <a:gd name="T2" fmla="*/ 82 w 171"/>
                <a:gd name="T3" fmla="*/ 1 h 167"/>
                <a:gd name="T4" fmla="*/ 99 w 171"/>
                <a:gd name="T5" fmla="*/ 6 h 167"/>
                <a:gd name="T6" fmla="*/ 114 w 171"/>
                <a:gd name="T7" fmla="*/ 17 h 167"/>
                <a:gd name="T8" fmla="*/ 149 w 171"/>
                <a:gd name="T9" fmla="*/ 47 h 167"/>
                <a:gd name="T10" fmla="*/ 160 w 171"/>
                <a:gd name="T11" fmla="*/ 60 h 167"/>
                <a:gd name="T12" fmla="*/ 168 w 171"/>
                <a:gd name="T13" fmla="*/ 78 h 167"/>
                <a:gd name="T14" fmla="*/ 171 w 171"/>
                <a:gd name="T15" fmla="*/ 95 h 167"/>
                <a:gd name="T16" fmla="*/ 169 w 171"/>
                <a:gd name="T17" fmla="*/ 113 h 167"/>
                <a:gd name="T18" fmla="*/ 162 w 171"/>
                <a:gd name="T19" fmla="*/ 130 h 167"/>
                <a:gd name="T20" fmla="*/ 152 w 171"/>
                <a:gd name="T21" fmla="*/ 146 h 167"/>
                <a:gd name="T22" fmla="*/ 137 w 171"/>
                <a:gd name="T23" fmla="*/ 157 h 167"/>
                <a:gd name="T24" fmla="*/ 120 w 171"/>
                <a:gd name="T25" fmla="*/ 165 h 167"/>
                <a:gd name="T26" fmla="*/ 101 w 171"/>
                <a:gd name="T27" fmla="*/ 167 h 167"/>
                <a:gd name="T28" fmla="*/ 84 w 171"/>
                <a:gd name="T29" fmla="*/ 165 h 167"/>
                <a:gd name="T30" fmla="*/ 68 w 171"/>
                <a:gd name="T31" fmla="*/ 159 h 167"/>
                <a:gd name="T32" fmla="*/ 54 w 171"/>
                <a:gd name="T33" fmla="*/ 149 h 167"/>
                <a:gd name="T34" fmla="*/ 24 w 171"/>
                <a:gd name="T35" fmla="*/ 123 h 167"/>
                <a:gd name="T36" fmla="*/ 11 w 171"/>
                <a:gd name="T37" fmla="*/ 108 h 167"/>
                <a:gd name="T38" fmla="*/ 4 w 171"/>
                <a:gd name="T39" fmla="*/ 92 h 167"/>
                <a:gd name="T40" fmla="*/ 0 w 171"/>
                <a:gd name="T41" fmla="*/ 75 h 167"/>
                <a:gd name="T42" fmla="*/ 1 w 171"/>
                <a:gd name="T43" fmla="*/ 57 h 167"/>
                <a:gd name="T44" fmla="*/ 6 w 171"/>
                <a:gd name="T45" fmla="*/ 40 h 167"/>
                <a:gd name="T46" fmla="*/ 17 w 171"/>
                <a:gd name="T47" fmla="*/ 24 h 167"/>
                <a:gd name="T48" fmla="*/ 31 w 171"/>
                <a:gd name="T49" fmla="*/ 12 h 167"/>
                <a:gd name="T50" fmla="*/ 46 w 171"/>
                <a:gd name="T51" fmla="*/ 4 h 167"/>
                <a:gd name="T52" fmla="*/ 63 w 171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67">
                  <a:moveTo>
                    <a:pt x="63" y="0"/>
                  </a:moveTo>
                  <a:lnTo>
                    <a:pt x="82" y="1"/>
                  </a:lnTo>
                  <a:lnTo>
                    <a:pt x="99" y="6"/>
                  </a:lnTo>
                  <a:lnTo>
                    <a:pt x="114" y="17"/>
                  </a:lnTo>
                  <a:lnTo>
                    <a:pt x="149" y="47"/>
                  </a:lnTo>
                  <a:lnTo>
                    <a:pt x="160" y="60"/>
                  </a:lnTo>
                  <a:lnTo>
                    <a:pt x="168" y="78"/>
                  </a:lnTo>
                  <a:lnTo>
                    <a:pt x="171" y="95"/>
                  </a:lnTo>
                  <a:lnTo>
                    <a:pt x="169" y="113"/>
                  </a:lnTo>
                  <a:lnTo>
                    <a:pt x="162" y="130"/>
                  </a:lnTo>
                  <a:lnTo>
                    <a:pt x="152" y="146"/>
                  </a:lnTo>
                  <a:lnTo>
                    <a:pt x="137" y="157"/>
                  </a:lnTo>
                  <a:lnTo>
                    <a:pt x="120" y="165"/>
                  </a:lnTo>
                  <a:lnTo>
                    <a:pt x="101" y="167"/>
                  </a:lnTo>
                  <a:lnTo>
                    <a:pt x="84" y="165"/>
                  </a:lnTo>
                  <a:lnTo>
                    <a:pt x="68" y="159"/>
                  </a:lnTo>
                  <a:lnTo>
                    <a:pt x="54" y="149"/>
                  </a:lnTo>
                  <a:lnTo>
                    <a:pt x="24" y="123"/>
                  </a:lnTo>
                  <a:lnTo>
                    <a:pt x="11" y="108"/>
                  </a:lnTo>
                  <a:lnTo>
                    <a:pt x="4" y="92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6" y="40"/>
                  </a:lnTo>
                  <a:lnTo>
                    <a:pt x="17" y="24"/>
                  </a:lnTo>
                  <a:lnTo>
                    <a:pt x="31" y="12"/>
                  </a:lnTo>
                  <a:lnTo>
                    <a:pt x="46" y="4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440D55-F1FF-42EE-A567-F8C84DE80E30}"/>
              </a:ext>
            </a:extLst>
          </p:cNvPr>
          <p:cNvCxnSpPr/>
          <p:nvPr/>
        </p:nvCxnSpPr>
        <p:spPr>
          <a:xfrm>
            <a:off x="1000743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99EE331-4E44-4DCA-8D38-7DD1991B2BFD}"/>
              </a:ext>
            </a:extLst>
          </p:cNvPr>
          <p:cNvCxnSpPr/>
          <p:nvPr/>
        </p:nvCxnSpPr>
        <p:spPr>
          <a:xfrm>
            <a:off x="3843807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914AEAC-0236-4692-B9F5-4F885389572E}"/>
              </a:ext>
            </a:extLst>
          </p:cNvPr>
          <p:cNvCxnSpPr/>
          <p:nvPr/>
        </p:nvCxnSpPr>
        <p:spPr>
          <a:xfrm>
            <a:off x="6686871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C39AA2-AF40-4AC9-A924-F0D248313644}"/>
              </a:ext>
            </a:extLst>
          </p:cNvPr>
          <p:cNvCxnSpPr/>
          <p:nvPr/>
        </p:nvCxnSpPr>
        <p:spPr>
          <a:xfrm>
            <a:off x="9529936" y="3215503"/>
            <a:ext cx="1679787" cy="0"/>
          </a:xfrm>
          <a:prstGeom prst="line">
            <a:avLst/>
          </a:prstGeom>
          <a:ln w="381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8">
            <a:extLst>
              <a:ext uri="{FF2B5EF4-FFF2-40B4-BE49-F238E27FC236}">
                <a16:creationId xmlns:a16="http://schemas.microsoft.com/office/drawing/2014/main" id="{27CCC4F4-83BB-4D8C-BBD6-8EDDAC593869}"/>
              </a:ext>
            </a:extLst>
          </p:cNvPr>
          <p:cNvGrpSpPr/>
          <p:nvPr/>
        </p:nvGrpSpPr>
        <p:grpSpPr>
          <a:xfrm>
            <a:off x="1432902" y="2050753"/>
            <a:ext cx="809496" cy="728831"/>
            <a:chOff x="2474913" y="4014788"/>
            <a:chExt cx="195263" cy="195262"/>
          </a:xfrm>
          <a:solidFill>
            <a:schemeClr val="bg1"/>
          </a:solidFill>
        </p:grpSpPr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6152D34C-DFCB-453D-A9FF-1C0C4B1EC4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4056063"/>
              <a:ext cx="161925" cy="103188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3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6" y="25"/>
                </a:cxn>
                <a:cxn ang="0">
                  <a:pos x="6" y="25"/>
                </a:cxn>
                <a:cxn ang="0">
                  <a:pos x="6" y="26"/>
                </a:cxn>
                <a:cxn ang="0">
                  <a:pos x="9" y="39"/>
                </a:cxn>
                <a:cxn ang="0">
                  <a:pos x="11" y="40"/>
                </a:cxn>
                <a:cxn ang="0">
                  <a:pos x="52" y="40"/>
                </a:cxn>
                <a:cxn ang="0">
                  <a:pos x="55" y="39"/>
                </a:cxn>
                <a:cxn ang="0">
                  <a:pos x="63" y="2"/>
                </a:cxn>
                <a:cxn ang="0">
                  <a:pos x="62" y="0"/>
                </a:cxn>
                <a:cxn ang="0">
                  <a:pos x="60" y="0"/>
                </a:cxn>
                <a:cxn ang="0">
                  <a:pos x="23" y="36"/>
                </a:cxn>
                <a:cxn ang="0">
                  <a:pos x="22" y="27"/>
                </a:cxn>
                <a:cxn ang="0">
                  <a:pos x="30" y="27"/>
                </a:cxn>
                <a:cxn ang="0">
                  <a:pos x="30" y="36"/>
                </a:cxn>
                <a:cxn ang="0">
                  <a:pos x="23" y="36"/>
                </a:cxn>
                <a:cxn ang="0">
                  <a:pos x="22" y="24"/>
                </a:cxn>
                <a:cxn ang="0">
                  <a:pos x="21" y="16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22" y="24"/>
                </a:cxn>
                <a:cxn ang="0">
                  <a:pos x="8" y="16"/>
                </a:cxn>
                <a:cxn ang="0">
                  <a:pos x="18" y="16"/>
                </a:cxn>
                <a:cxn ang="0">
                  <a:pos x="19" y="24"/>
                </a:cxn>
                <a:cxn ang="0">
                  <a:pos x="10" y="24"/>
                </a:cxn>
                <a:cxn ang="0">
                  <a:pos x="8" y="16"/>
                </a:cxn>
                <a:cxn ang="0">
                  <a:pos x="21" y="13"/>
                </a:cxn>
                <a:cxn ang="0">
                  <a:pos x="19" y="4"/>
                </a:cxn>
                <a:cxn ang="0">
                  <a:pos x="30" y="4"/>
                </a:cxn>
                <a:cxn ang="0">
                  <a:pos x="30" y="13"/>
                </a:cxn>
                <a:cxn ang="0">
                  <a:pos x="21" y="13"/>
                </a:cxn>
                <a:cxn ang="0">
                  <a:pos x="16" y="4"/>
                </a:cxn>
                <a:cxn ang="0">
                  <a:pos x="17" y="13"/>
                </a:cxn>
                <a:cxn ang="0">
                  <a:pos x="8" y="13"/>
                </a:cxn>
                <a:cxn ang="0">
                  <a:pos x="6" y="4"/>
                </a:cxn>
                <a:cxn ang="0">
                  <a:pos x="16" y="4"/>
                </a:cxn>
                <a:cxn ang="0">
                  <a:pos x="11" y="27"/>
                </a:cxn>
                <a:cxn ang="0">
                  <a:pos x="19" y="27"/>
                </a:cxn>
                <a:cxn ang="0">
                  <a:pos x="20" y="36"/>
                </a:cxn>
                <a:cxn ang="0">
                  <a:pos x="13" y="36"/>
                </a:cxn>
                <a:cxn ang="0">
                  <a:pos x="11" y="27"/>
                </a:cxn>
                <a:cxn ang="0">
                  <a:pos x="50" y="36"/>
                </a:cxn>
                <a:cxn ang="0">
                  <a:pos x="33" y="36"/>
                </a:cxn>
                <a:cxn ang="0">
                  <a:pos x="33" y="27"/>
                </a:cxn>
                <a:cxn ang="0">
                  <a:pos x="43" y="27"/>
                </a:cxn>
                <a:cxn ang="0">
                  <a:pos x="45" y="25"/>
                </a:cxn>
                <a:cxn ang="0">
                  <a:pos x="43" y="24"/>
                </a:cxn>
                <a:cxn ang="0">
                  <a:pos x="33" y="24"/>
                </a:cxn>
                <a:cxn ang="0">
                  <a:pos x="33" y="16"/>
                </a:cxn>
                <a:cxn ang="0">
                  <a:pos x="47" y="16"/>
                </a:cxn>
                <a:cxn ang="0">
                  <a:pos x="48" y="15"/>
                </a:cxn>
                <a:cxn ang="0">
                  <a:pos x="47" y="13"/>
                </a:cxn>
                <a:cxn ang="0">
                  <a:pos x="33" y="13"/>
                </a:cxn>
                <a:cxn ang="0">
                  <a:pos x="33" y="4"/>
                </a:cxn>
                <a:cxn ang="0">
                  <a:pos x="58" y="4"/>
                </a:cxn>
                <a:cxn ang="0">
                  <a:pos x="50" y="36"/>
                </a:cxn>
              </a:cxnLst>
              <a:rect l="0" t="0" r="r" b="b"/>
              <a:pathLst>
                <a:path w="63" h="40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40"/>
                    <a:pt x="10" y="40"/>
                    <a:pt x="1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0"/>
                    <a:pt x="55" y="39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3" y="1"/>
                    <a:pt x="62" y="0"/>
                  </a:cubicBezTo>
                  <a:cubicBezTo>
                    <a:pt x="62" y="0"/>
                    <a:pt x="61" y="0"/>
                    <a:pt x="60" y="0"/>
                  </a:cubicBezTo>
                  <a:close/>
                  <a:moveTo>
                    <a:pt x="23" y="3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36"/>
                    <a:pt x="30" y="36"/>
                    <a:pt x="30" y="36"/>
                  </a:cubicBezTo>
                  <a:lnTo>
                    <a:pt x="23" y="36"/>
                  </a:lnTo>
                  <a:close/>
                  <a:moveTo>
                    <a:pt x="22" y="24"/>
                  </a:moveTo>
                  <a:cubicBezTo>
                    <a:pt x="21" y="16"/>
                    <a:pt x="21" y="16"/>
                    <a:pt x="21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2" y="24"/>
                  </a:lnTo>
                  <a:close/>
                  <a:moveTo>
                    <a:pt x="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0" y="24"/>
                    <a:pt x="10" y="24"/>
                    <a:pt x="10" y="24"/>
                  </a:cubicBezTo>
                  <a:lnTo>
                    <a:pt x="8" y="16"/>
                  </a:lnTo>
                  <a:close/>
                  <a:moveTo>
                    <a:pt x="21" y="13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13"/>
                    <a:pt x="30" y="13"/>
                    <a:pt x="30" y="13"/>
                  </a:cubicBezTo>
                  <a:lnTo>
                    <a:pt x="21" y="13"/>
                  </a:lnTo>
                  <a:close/>
                  <a:moveTo>
                    <a:pt x="16" y="4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6" y="4"/>
                    <a:pt x="6" y="4"/>
                    <a:pt x="6" y="4"/>
                  </a:cubicBezTo>
                  <a:lnTo>
                    <a:pt x="16" y="4"/>
                  </a:lnTo>
                  <a:close/>
                  <a:moveTo>
                    <a:pt x="11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1" y="27"/>
                  </a:lnTo>
                  <a:close/>
                  <a:moveTo>
                    <a:pt x="50" y="36"/>
                  </a:moveTo>
                  <a:cubicBezTo>
                    <a:pt x="33" y="36"/>
                    <a:pt x="33" y="36"/>
                    <a:pt x="33" y="36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7"/>
                    <a:pt x="45" y="26"/>
                    <a:pt x="45" y="25"/>
                  </a:cubicBezTo>
                  <a:cubicBezTo>
                    <a:pt x="45" y="24"/>
                    <a:pt x="44" y="24"/>
                    <a:pt x="4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8" y="16"/>
                    <a:pt x="48" y="15"/>
                    <a:pt x="48" y="15"/>
                  </a:cubicBezTo>
                  <a:cubicBezTo>
                    <a:pt x="48" y="14"/>
                    <a:pt x="48" y="13"/>
                    <a:pt x="47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58" y="4"/>
                    <a:pt x="58" y="4"/>
                    <a:pt x="58" y="4"/>
                  </a:cubicBezTo>
                  <a:lnTo>
                    <a:pt x="50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98">
              <a:extLst>
                <a:ext uri="{FF2B5EF4-FFF2-40B4-BE49-F238E27FC236}">
                  <a16:creationId xmlns:a16="http://schemas.microsoft.com/office/drawing/2014/main" id="{8260FD8E-2FEA-49B6-B00F-55598398C3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33650" y="4168775"/>
              <a:ext cx="41275" cy="412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11"/>
                </a:cxn>
                <a:cxn ang="0">
                  <a:pos x="5" y="8"/>
                </a:cxn>
                <a:cxn ang="0">
                  <a:pos x="8" y="5"/>
                </a:cxn>
                <a:cxn ang="0">
                  <a:pos x="11" y="8"/>
                </a:cxn>
                <a:cxn ang="0">
                  <a:pos x="8" y="11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8" y="16"/>
                  </a:cubicBezTo>
                  <a:cubicBezTo>
                    <a:pt x="12" y="16"/>
                    <a:pt x="16" y="13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lose/>
                  <a:moveTo>
                    <a:pt x="8" y="11"/>
                  </a:moveTo>
                  <a:cubicBezTo>
                    <a:pt x="6" y="11"/>
                    <a:pt x="5" y="10"/>
                    <a:pt x="5" y="8"/>
                  </a:cubicBezTo>
                  <a:cubicBezTo>
                    <a:pt x="5" y="6"/>
                    <a:pt x="6" y="5"/>
                    <a:pt x="8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8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2" name="Freeform 199">
              <a:extLst>
                <a:ext uri="{FF2B5EF4-FFF2-40B4-BE49-F238E27FC236}">
                  <a16:creationId xmlns:a16="http://schemas.microsoft.com/office/drawing/2014/main" id="{6B6348AB-DEB0-434D-BB9F-DBB64DB25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5563" y="4168775"/>
              <a:ext cx="38100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8"/>
                </a:cxn>
                <a:cxn ang="0">
                  <a:pos x="7" y="16"/>
                </a:cxn>
                <a:cxn ang="0">
                  <a:pos x="15" y="8"/>
                </a:cxn>
                <a:cxn ang="0">
                  <a:pos x="7" y="0"/>
                </a:cxn>
                <a:cxn ang="0">
                  <a:pos x="7" y="11"/>
                </a:cxn>
                <a:cxn ang="0">
                  <a:pos x="4" y="8"/>
                </a:cxn>
                <a:cxn ang="0">
                  <a:pos x="7" y="5"/>
                </a:cxn>
                <a:cxn ang="0">
                  <a:pos x="11" y="8"/>
                </a:cxn>
                <a:cxn ang="0">
                  <a:pos x="7" y="11"/>
                </a:cxn>
              </a:cxnLst>
              <a:rect l="0" t="0" r="r" b="b"/>
              <a:pathLst>
                <a:path w="15" h="16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12" y="16"/>
                    <a:pt x="15" y="13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lose/>
                  <a:moveTo>
                    <a:pt x="7" y="11"/>
                  </a:moveTo>
                  <a:cubicBezTo>
                    <a:pt x="6" y="11"/>
                    <a:pt x="4" y="10"/>
                    <a:pt x="4" y="8"/>
                  </a:cubicBezTo>
                  <a:cubicBezTo>
                    <a:pt x="4" y="6"/>
                    <a:pt x="6" y="5"/>
                    <a:pt x="7" y="5"/>
                  </a:cubicBezTo>
                  <a:cubicBezTo>
                    <a:pt x="9" y="5"/>
                    <a:pt x="11" y="6"/>
                    <a:pt x="11" y="8"/>
                  </a:cubicBezTo>
                  <a:cubicBezTo>
                    <a:pt x="11" y="10"/>
                    <a:pt x="9" y="11"/>
                    <a:pt x="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3" name="Freeform 200">
              <a:extLst>
                <a:ext uri="{FF2B5EF4-FFF2-40B4-BE49-F238E27FC236}">
                  <a16:creationId xmlns:a16="http://schemas.microsoft.com/office/drawing/2014/main" id="{3BEEE3C7-7765-4344-8188-51D06CEB7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913" y="4014788"/>
              <a:ext cx="195263" cy="31750"/>
            </a:xfrm>
            <a:custGeom>
              <a:avLst/>
              <a:gdLst/>
              <a:ahLst/>
              <a:cxnLst>
                <a:cxn ang="0">
                  <a:pos x="74" y="8"/>
                </a:cxn>
                <a:cxn ang="0">
                  <a:pos x="14" y="8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3" y="2"/>
                </a:cxn>
                <a:cxn ang="0">
                  <a:pos x="12" y="2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1" y="1"/>
                </a:cxn>
                <a:cxn ang="0">
                  <a:pos x="10" y="0"/>
                </a:cxn>
                <a:cxn ang="0">
                  <a:pos x="2" y="0"/>
                </a:cxn>
                <a:cxn ang="0">
                  <a:pos x="0" y="3"/>
                </a:cxn>
                <a:cxn ang="0">
                  <a:pos x="2" y="5"/>
                </a:cxn>
                <a:cxn ang="0">
                  <a:pos x="9" y="5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1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1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74" y="12"/>
                </a:cxn>
                <a:cxn ang="0">
                  <a:pos x="76" y="10"/>
                </a:cxn>
                <a:cxn ang="0">
                  <a:pos x="74" y="8"/>
                </a:cxn>
              </a:cxnLst>
              <a:rect l="0" t="0" r="r" b="b"/>
              <a:pathLst>
                <a:path w="76" h="12">
                  <a:moveTo>
                    <a:pt x="7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6" y="11"/>
                    <a:pt x="76" y="10"/>
                  </a:cubicBezTo>
                  <a:cubicBezTo>
                    <a:pt x="76" y="9"/>
                    <a:pt x="75" y="8"/>
                    <a:pt x="7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02321F3C-3487-4543-865A-BBDC1D490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2967"/>
              </p:ext>
            </p:extLst>
          </p:nvPr>
        </p:nvGraphicFramePr>
        <p:xfrm>
          <a:off x="0" y="8556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90233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134115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28727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737318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766780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8902459"/>
                    </a:ext>
                  </a:extLst>
                </a:gridCol>
              </a:tblGrid>
              <a:tr h="170348"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081083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885DF8B2-1B60-4EC9-AD7A-AEEA9133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FC287-F34F-4D7D-AF49-957A7C27882F}" type="slidenum">
              <a:rPr lang="en-US" smtClean="0"/>
              <a:t>9</a:t>
            </a:fld>
            <a:endParaRPr lang="en-US"/>
          </a:p>
        </p:txBody>
      </p:sp>
      <p:sp>
        <p:nvSpPr>
          <p:cNvPr id="54" name="Subtitle 5">
            <a:extLst>
              <a:ext uri="{FF2B5EF4-FFF2-40B4-BE49-F238E27FC236}">
                <a16:creationId xmlns:a16="http://schemas.microsoft.com/office/drawing/2014/main" id="{F00598FE-F373-45D8-850B-05C71FFD11BD}"/>
              </a:ext>
            </a:extLst>
          </p:cNvPr>
          <p:cNvSpPr txBox="1">
            <a:spLocks/>
          </p:cNvSpPr>
          <p:nvPr/>
        </p:nvSpPr>
        <p:spPr>
          <a:xfrm>
            <a:off x="544823" y="6077258"/>
            <a:ext cx="11157817" cy="5779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     </a:t>
            </a:r>
            <a:r>
              <a:rPr lang="en-US" sz="2400" dirty="0">
                <a:sym typeface="Wingdings" panose="05000000000000000000" pitchFamily="2" charset="2"/>
              </a:rPr>
              <a:t> Second Largest Segment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Marketing mostly through Emails    </a:t>
            </a:r>
            <a:r>
              <a:rPr lang="en-US" sz="2400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204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1066</Words>
  <Application>Microsoft Office PowerPoint</Application>
  <PresentationFormat>Widescreen</PresentationFormat>
  <Paragraphs>620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Symbol</vt:lpstr>
      <vt:lpstr>Wingdings</vt:lpstr>
      <vt:lpstr>Office Theme</vt:lpstr>
      <vt:lpstr>PowerPoint Presentation</vt:lpstr>
      <vt:lpstr>Our Business</vt:lpstr>
      <vt:lpstr>        Our Goal</vt:lpstr>
      <vt:lpstr>Executive Summary</vt:lpstr>
      <vt:lpstr>Our Customers</vt:lpstr>
      <vt:lpstr>PowerPoint Presentation</vt:lpstr>
      <vt:lpstr>PowerPoint Presentation</vt:lpstr>
      <vt:lpstr>Favorite Fans - Financial Impact and MBA</vt:lpstr>
      <vt:lpstr>PowerPoint Presentation</vt:lpstr>
      <vt:lpstr>PowerPoint Presentation</vt:lpstr>
      <vt:lpstr>Cozy Comforters - Financial Impact and MBA</vt:lpstr>
      <vt:lpstr>PowerPoint Presentation</vt:lpstr>
      <vt:lpstr>PowerPoint Presentation</vt:lpstr>
      <vt:lpstr>Crafty Crafters - Financial Impact and MBA</vt:lpstr>
      <vt:lpstr>PowerPoint Presentation</vt:lpstr>
      <vt:lpstr>PowerPoint Presentation</vt:lpstr>
      <vt:lpstr>Season Seekers - Financial Impact and MBA</vt:lpstr>
      <vt:lpstr>PowerPoint Presentation</vt:lpstr>
      <vt:lpstr>PowerPoint Presentation</vt:lpstr>
      <vt:lpstr>Joyous Jewels - Financial Impact and MBA</vt:lpstr>
      <vt:lpstr>PowerPoint Presentation</vt:lpstr>
      <vt:lpstr>PowerPoint Presentation</vt:lpstr>
      <vt:lpstr>Delightful Decorators - Financial Impact and MBA</vt:lpstr>
      <vt:lpstr>Financial Implications</vt:lpstr>
      <vt:lpstr>Test and Learn Plan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Sathi Sikdar</dc:creator>
  <cp:lastModifiedBy>Sathi Sikdar</cp:lastModifiedBy>
  <cp:revision>44</cp:revision>
  <dcterms:modified xsi:type="dcterms:W3CDTF">2018-04-13T20:21:16Z</dcterms:modified>
</cp:coreProperties>
</file>